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</p:sldIdLst>
  <p:sldSz cy="6858000" cx="12192000"/>
  <p:notesSz cx="9601200" cy="7315200"/>
  <p:embeddedFontLst>
    <p:embeddedFont>
      <p:font typeface="Corbel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5564">
          <p15:clr>
            <a:srgbClr val="A4A3A4"/>
          </p15:clr>
        </p15:guide>
        <p15:guide id="3" pos="415">
          <p15:clr>
            <a:srgbClr val="A4A3A4"/>
          </p15:clr>
        </p15:guide>
        <p15:guide id="4" pos="7265">
          <p15:clr>
            <a:srgbClr val="A4A3A4"/>
          </p15:clr>
        </p15:guide>
      </p15:sldGuideLst>
    </p:ext>
    <p:ext uri="{2D200454-40CA-4A62-9FC3-DE9A4176ACB9}">
      <p15:notesGuideLst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  <p:ext uri="GoogleSlidesCustomDataVersion2">
      <go:slidesCustomData xmlns:go="http://customooxmlschemas.google.com/" r:id="rId70" roundtripDataSignature="AMtx7miybta07w10UHPb5piyeatXZKEq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F60CEEA-CFD9-47B3-94B7-2D03695CA102}">
  <a:tblStyle styleId="{FF60CEEA-CFD9-47B3-94B7-2D03695CA1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5564"/>
        <p:guide pos="415"/>
        <p:guide pos="7265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304" orient="horz"/>
        <p:guide pos="3024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0" Type="http://customschemas.google.com/relationships/presentationmetadata" Target="meta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font" Target="fonts/Corbel-regular.fntdata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font" Target="fonts/Corbel-italic.fntdata"/><Relationship Id="rId23" Type="http://schemas.openxmlformats.org/officeDocument/2006/relationships/slide" Target="slides/slide17.xml"/><Relationship Id="rId67" Type="http://schemas.openxmlformats.org/officeDocument/2006/relationships/font" Target="fonts/Corbel-bold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Corbel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416052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438458" y="0"/>
            <a:ext cx="416052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948171"/>
            <a:ext cx="416052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438458" y="6948171"/>
            <a:ext cx="416052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hao-ai-lab.github.io/blogs/distserve/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1:notes"/>
          <p:cNvSpPr txBox="1"/>
          <p:nvPr>
            <p:ph idx="1" type="body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:notes"/>
          <p:cNvSpPr txBox="1"/>
          <p:nvPr>
            <p:ph idx="12" type="sldNum"/>
          </p:nvPr>
        </p:nvSpPr>
        <p:spPr>
          <a:xfrm>
            <a:off x="5438458" y="6948171"/>
            <a:ext cx="416052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0ed9d716ef_4_4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0ed9d716ef_4_4:notes"/>
          <p:cNvSpPr txBox="1"/>
          <p:nvPr>
            <p:ph idx="1" type="body"/>
          </p:nvPr>
        </p:nvSpPr>
        <p:spPr>
          <a:xfrm>
            <a:off x="960120" y="3474720"/>
            <a:ext cx="7680900" cy="32919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PagedAttention partitions the KV cache of each sequence into KV blocks. Each block contains the key and value vectors for a fixed number of tokens.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PagedAttention algorithm allows the KV blocks to be stored in non-contiguous physical memory, which enables more flexible paged memory management in vLLM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 all the blocks are filled from left to right and a new physical block is only allocated when all previous blocks are full, vLLM limits all the memory wastes for a request within one block, so it can effectively use all the memory</a:t>
            </a:r>
            <a:endParaRPr/>
          </a:p>
        </p:txBody>
      </p:sp>
      <p:sp>
        <p:nvSpPr>
          <p:cNvPr id="158" name="Google Shape;158;g30ed9d716ef_4_4:notes"/>
          <p:cNvSpPr txBox="1"/>
          <p:nvPr>
            <p:ph idx="12" type="sldNum"/>
          </p:nvPr>
        </p:nvSpPr>
        <p:spPr>
          <a:xfrm>
            <a:off x="5438458" y="6948171"/>
            <a:ext cx="4160400" cy="3657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015e5f4cad_0_43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015e5f4cad_0_43:notes"/>
          <p:cNvSpPr txBox="1"/>
          <p:nvPr>
            <p:ph idx="1" type="body"/>
          </p:nvPr>
        </p:nvSpPr>
        <p:spPr>
          <a:xfrm>
            <a:off x="960120" y="3474720"/>
            <a:ext cx="7680900" cy="32919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PagedAttention partitions the KV cache of each sequence into KV blocks. Each block contains the key and value vectors for a fixed number of tokens.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PagedAttention algorithm allows the KV blocks to be stored in non-contiguous physical memory, which enables more flexible paged memory management in vLLM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 all the blocks are filled from left to right and a new physical block is only allocated when all previous blocks are full, vLLM limits all the memory wastes for a request within one block, so it can effectively use all the memory</a:t>
            </a:r>
            <a:endParaRPr/>
          </a:p>
        </p:txBody>
      </p:sp>
      <p:sp>
        <p:nvSpPr>
          <p:cNvPr id="166" name="Google Shape;166;g3015e5f4cad_0_43:notes"/>
          <p:cNvSpPr txBox="1"/>
          <p:nvPr>
            <p:ph idx="12" type="sldNum"/>
          </p:nvPr>
        </p:nvSpPr>
        <p:spPr>
          <a:xfrm>
            <a:off x="5438458" y="6948171"/>
            <a:ext cx="4160400" cy="3657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0ed9d716ef_4_12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0ed9d716ef_4_12:notes"/>
          <p:cNvSpPr txBox="1"/>
          <p:nvPr>
            <p:ph idx="1" type="body"/>
          </p:nvPr>
        </p:nvSpPr>
        <p:spPr>
          <a:xfrm>
            <a:off x="960120" y="3474720"/>
            <a:ext cx="7680900" cy="32919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PagedAttention partitions the KV cache of each sequence into KV blocks. Each block contains the key and value vectors for a fixed number of tokens.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PagedAttention algorithm allows the KV blocks to be stored in non-contiguous physical memory, which enables more flexible paged memory management in vLLM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 all the blocks are filled from left to right and a new physical block is only allocated when all previous blocks are full, vLLM limits all the memory wastes for a request within one block, so it can effectively use all the memory</a:t>
            </a:r>
            <a:endParaRPr/>
          </a:p>
        </p:txBody>
      </p:sp>
      <p:sp>
        <p:nvSpPr>
          <p:cNvPr id="174" name="Google Shape;174;g30ed9d716ef_4_12:notes"/>
          <p:cNvSpPr txBox="1"/>
          <p:nvPr>
            <p:ph idx="12" type="sldNum"/>
          </p:nvPr>
        </p:nvSpPr>
        <p:spPr>
          <a:xfrm>
            <a:off x="5438458" y="6948171"/>
            <a:ext cx="4160400" cy="3657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0ed9d716ef_4_22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0ed9d716ef_4_22:notes"/>
          <p:cNvSpPr txBox="1"/>
          <p:nvPr>
            <p:ph idx="1" type="body"/>
          </p:nvPr>
        </p:nvSpPr>
        <p:spPr>
          <a:xfrm>
            <a:off x="960120" y="3474720"/>
            <a:ext cx="7680900" cy="32919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PagedAttention partitions the KV cache of each sequence into KV blocks. Each block contains the key and value vectors for a fixed number of tokens.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PagedAttention algorithm allows the KV blocks to be stored in non-contiguous physical memory, which enables more flexible paged memory management in vLLM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 all the blocks are filled from left to right and a new physical block is only allocated when all previous blocks are full, vLLM limits all the memory wastes for a request within one block, so it can effectively use all the memory</a:t>
            </a:r>
            <a:endParaRPr/>
          </a:p>
        </p:txBody>
      </p:sp>
      <p:sp>
        <p:nvSpPr>
          <p:cNvPr id="182" name="Google Shape;182;g30ed9d716ef_4_22:notes"/>
          <p:cNvSpPr txBox="1"/>
          <p:nvPr>
            <p:ph idx="12" type="sldNum"/>
          </p:nvPr>
        </p:nvSpPr>
        <p:spPr>
          <a:xfrm>
            <a:off x="5438458" y="6948171"/>
            <a:ext cx="4160400" cy="3657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0ed9d716ef_4_30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0ed9d716ef_4_30:notes"/>
          <p:cNvSpPr txBox="1"/>
          <p:nvPr>
            <p:ph idx="1" type="body"/>
          </p:nvPr>
        </p:nvSpPr>
        <p:spPr>
          <a:xfrm>
            <a:off x="960120" y="3474720"/>
            <a:ext cx="7680900" cy="32919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PagedAttention partitions the KV cache of each sequence into KV blocks. Each block contains the key and value vectors for a fixed number of tokens.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PagedAttention algorithm allows the KV blocks to be stored in non-contiguous physical memory, which enables more flexible paged memory management in vLLM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 all the blocks are filled from left to right and a new physical block is only allocated when all previous blocks are full, vLLM limits all the memory wastes for a request within one block, so it can effectively use all the memory</a:t>
            </a:r>
            <a:endParaRPr/>
          </a:p>
        </p:txBody>
      </p:sp>
      <p:sp>
        <p:nvSpPr>
          <p:cNvPr id="190" name="Google Shape;190;g30ed9d716ef_4_30:notes"/>
          <p:cNvSpPr txBox="1"/>
          <p:nvPr>
            <p:ph idx="12" type="sldNum"/>
          </p:nvPr>
        </p:nvSpPr>
        <p:spPr>
          <a:xfrm>
            <a:off x="5438458" y="6948171"/>
            <a:ext cx="4160400" cy="3657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0ed9d716ef_4_38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0ed9d716ef_4_38:notes"/>
          <p:cNvSpPr txBox="1"/>
          <p:nvPr>
            <p:ph idx="1" type="body"/>
          </p:nvPr>
        </p:nvSpPr>
        <p:spPr>
          <a:xfrm>
            <a:off x="960120" y="3474720"/>
            <a:ext cx="7680900" cy="32919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PagedAttention partitions the KV cache of each sequence into KV blocks. Each block contains the key and value vectors for a fixed number of tokens.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PagedAttention algorithm allows the KV blocks to be stored in non-contiguous physical memory, which enables more flexible paged memory management in vLLM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 all the blocks are filled from left to right and a new physical block is only allocated when all previous blocks are full, vLLM limits all the memory wastes for a request within one block, so it can effectively use all the memory</a:t>
            </a:r>
            <a:endParaRPr/>
          </a:p>
        </p:txBody>
      </p:sp>
      <p:sp>
        <p:nvSpPr>
          <p:cNvPr id="198" name="Google Shape;198;g30ed9d716ef_4_38:notes"/>
          <p:cNvSpPr txBox="1"/>
          <p:nvPr>
            <p:ph idx="12" type="sldNum"/>
          </p:nvPr>
        </p:nvSpPr>
        <p:spPr>
          <a:xfrm>
            <a:off x="5438458" y="6948171"/>
            <a:ext cx="4160400" cy="3657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0ed9d716ef_4_46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0ed9d716ef_4_46:notes"/>
          <p:cNvSpPr txBox="1"/>
          <p:nvPr>
            <p:ph idx="1" type="body"/>
          </p:nvPr>
        </p:nvSpPr>
        <p:spPr>
          <a:xfrm>
            <a:off x="960120" y="3474720"/>
            <a:ext cx="7680900" cy="32919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PagedAttention partitions the KV cache of each sequence into KV blocks. Each block contains the key and value vectors for a fixed number of tokens.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PagedAttention algorithm allows the KV blocks to be stored in non-contiguous physical memory, which enables more flexible paged memory management in vLLM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 all the blocks are filled from left to right and a new physical block is only allocated when all previous blocks are full, vLLM limits all the memory wastes for a request within one block, so it can effectively use all the memory</a:t>
            </a:r>
            <a:endParaRPr/>
          </a:p>
        </p:txBody>
      </p:sp>
      <p:sp>
        <p:nvSpPr>
          <p:cNvPr id="206" name="Google Shape;206;g30ed9d716ef_4_46:notes"/>
          <p:cNvSpPr txBox="1"/>
          <p:nvPr>
            <p:ph idx="12" type="sldNum"/>
          </p:nvPr>
        </p:nvSpPr>
        <p:spPr>
          <a:xfrm>
            <a:off x="5438458" y="6948171"/>
            <a:ext cx="4160400" cy="3657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ff002fd4d5_0_33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ff002fd4d5_0_33:notes"/>
          <p:cNvSpPr txBox="1"/>
          <p:nvPr>
            <p:ph idx="1" type="body"/>
          </p:nvPr>
        </p:nvSpPr>
        <p:spPr>
          <a:xfrm>
            <a:off x="960120" y="3474720"/>
            <a:ext cx="7680900" cy="32919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logical blocks of the two sequences are mapped to different physical blocks.The neighboring logical blocks of both sequences do not need to be contiguous in physical GPU memory</a:t>
            </a:r>
            <a:endParaRPr/>
          </a:p>
        </p:txBody>
      </p:sp>
      <p:sp>
        <p:nvSpPr>
          <p:cNvPr id="214" name="Google Shape;214;g2ff002fd4d5_0_33:notes"/>
          <p:cNvSpPr txBox="1"/>
          <p:nvPr>
            <p:ph idx="12" type="sldNum"/>
          </p:nvPr>
        </p:nvSpPr>
        <p:spPr>
          <a:xfrm>
            <a:off x="5438458" y="6948171"/>
            <a:ext cx="4160400" cy="3657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015e5f4cad_0_69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015e5f4cad_0_69:notes"/>
          <p:cNvSpPr txBox="1"/>
          <p:nvPr>
            <p:ph idx="1" type="body"/>
          </p:nvPr>
        </p:nvSpPr>
        <p:spPr>
          <a:xfrm>
            <a:off x="960120" y="3474720"/>
            <a:ext cx="7680900" cy="32919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3015e5f4cad_0_69:notes"/>
          <p:cNvSpPr txBox="1"/>
          <p:nvPr>
            <p:ph idx="12" type="sldNum"/>
          </p:nvPr>
        </p:nvSpPr>
        <p:spPr>
          <a:xfrm>
            <a:off x="5438458" y="6948171"/>
            <a:ext cx="4160400" cy="3657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015e5f4cad_0_78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015e5f4cad_0_78:notes"/>
          <p:cNvSpPr txBox="1"/>
          <p:nvPr>
            <p:ph idx="1" type="body"/>
          </p:nvPr>
        </p:nvSpPr>
        <p:spPr>
          <a:xfrm>
            <a:off x="960120" y="3474720"/>
            <a:ext cx="7680900" cy="32919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3015e5f4cad_0_78:notes"/>
          <p:cNvSpPr txBox="1"/>
          <p:nvPr>
            <p:ph idx="12" type="sldNum"/>
          </p:nvPr>
        </p:nvSpPr>
        <p:spPr>
          <a:xfrm>
            <a:off x="5438458" y="6948171"/>
            <a:ext cx="4160400" cy="3657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/>
          <p:nvPr>
            <p:ph idx="1" type="body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2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0ed9d716ef_4_59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0ed9d716ef_4_59:notes"/>
          <p:cNvSpPr txBox="1"/>
          <p:nvPr>
            <p:ph idx="1" type="body"/>
          </p:nvPr>
        </p:nvSpPr>
        <p:spPr>
          <a:xfrm>
            <a:off x="960120" y="3474720"/>
            <a:ext cx="7680900" cy="32919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30ed9d716ef_4_59:notes"/>
          <p:cNvSpPr txBox="1"/>
          <p:nvPr>
            <p:ph idx="12" type="sldNum"/>
          </p:nvPr>
        </p:nvSpPr>
        <p:spPr>
          <a:xfrm>
            <a:off x="5438458" y="6948171"/>
            <a:ext cx="4160400" cy="3657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015e5f4cad_0_94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015e5f4cad_0_94:notes"/>
          <p:cNvSpPr txBox="1"/>
          <p:nvPr>
            <p:ph idx="1" type="body"/>
          </p:nvPr>
        </p:nvSpPr>
        <p:spPr>
          <a:xfrm>
            <a:off x="960120" y="3474720"/>
            <a:ext cx="7680900" cy="32919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3015e5f4cad_0_94:notes"/>
          <p:cNvSpPr txBox="1"/>
          <p:nvPr>
            <p:ph idx="12" type="sldNum"/>
          </p:nvPr>
        </p:nvSpPr>
        <p:spPr>
          <a:xfrm>
            <a:off x="5438458" y="6948171"/>
            <a:ext cx="4160400" cy="3657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ff002fd4d5_2_14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ff002fd4d5_2_14:notes"/>
          <p:cNvSpPr txBox="1"/>
          <p:nvPr>
            <p:ph idx="1" type="body"/>
          </p:nvPr>
        </p:nvSpPr>
        <p:spPr>
          <a:xfrm>
            <a:off x="960120" y="3474720"/>
            <a:ext cx="7680900" cy="32919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2ff002fd4d5_2_14:notes"/>
          <p:cNvSpPr txBox="1"/>
          <p:nvPr>
            <p:ph idx="12" type="sldNum"/>
          </p:nvPr>
        </p:nvSpPr>
        <p:spPr>
          <a:xfrm>
            <a:off x="5438458" y="6948171"/>
            <a:ext cx="4160400" cy="3657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014cd6d180_0_1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014cd6d180_0_1:notes"/>
          <p:cNvSpPr txBox="1"/>
          <p:nvPr>
            <p:ph idx="1" type="body"/>
          </p:nvPr>
        </p:nvSpPr>
        <p:spPr>
          <a:xfrm>
            <a:off x="960120" y="3474720"/>
            <a:ext cx="7680900" cy="32919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3014cd6d180_0_1:notes"/>
          <p:cNvSpPr txBox="1"/>
          <p:nvPr>
            <p:ph idx="12" type="sldNum"/>
          </p:nvPr>
        </p:nvSpPr>
        <p:spPr>
          <a:xfrm>
            <a:off x="5438458" y="6948171"/>
            <a:ext cx="4160400" cy="3657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ff002fd4d5_0_62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ff002fd4d5_0_62:notes"/>
          <p:cNvSpPr txBox="1"/>
          <p:nvPr>
            <p:ph idx="1" type="body"/>
          </p:nvPr>
        </p:nvSpPr>
        <p:spPr>
          <a:xfrm>
            <a:off x="960120" y="3474720"/>
            <a:ext cx="7680900" cy="32919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In Fig. 12(f), vLLM’s advantage over Orca is smaller because the OPT-175B setup provides ample GPU memory for KV cache, while the Alpaca dataset has short sequences. As a result, both Orca variants batch many requests, making performance compute-bound rather than memory-bound.</a:t>
            </a:r>
            <a:endParaRPr sz="105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2ff002fd4d5_0_62:notes"/>
          <p:cNvSpPr txBox="1"/>
          <p:nvPr>
            <p:ph idx="12" type="sldNum"/>
          </p:nvPr>
        </p:nvSpPr>
        <p:spPr>
          <a:xfrm>
            <a:off x="5438458" y="6948171"/>
            <a:ext cx="4160400" cy="3657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ff002fd4d5_0_70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ff002fd4d5_0_70:notes"/>
          <p:cNvSpPr txBox="1"/>
          <p:nvPr>
            <p:ph idx="1" type="body"/>
          </p:nvPr>
        </p:nvSpPr>
        <p:spPr>
          <a:xfrm>
            <a:off x="960120" y="3474720"/>
            <a:ext cx="7680900" cy="32919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all parallel sequences in a request can share the KV cache for the prompt. </a:t>
            </a:r>
            <a:r>
              <a:rPr lang="en-US"/>
              <a:t>l</a:t>
            </a:r>
            <a:r>
              <a:rPr lang="en-US"/>
              <a:t>arger </a:t>
            </a:r>
            <a:endParaRPr/>
          </a:p>
        </p:txBody>
      </p:sp>
      <p:sp>
        <p:nvSpPr>
          <p:cNvPr id="285" name="Google Shape;285;g2ff002fd4d5_0_70:notes"/>
          <p:cNvSpPr txBox="1"/>
          <p:nvPr>
            <p:ph idx="12" type="sldNum"/>
          </p:nvPr>
        </p:nvSpPr>
        <p:spPr>
          <a:xfrm>
            <a:off x="5438458" y="6948171"/>
            <a:ext cx="4160400" cy="3657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014cd6d180_0_25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014cd6d180_0_25:notes"/>
          <p:cNvSpPr txBox="1"/>
          <p:nvPr>
            <p:ph idx="1" type="body"/>
          </p:nvPr>
        </p:nvSpPr>
        <p:spPr>
          <a:xfrm>
            <a:off x="960120" y="3474720"/>
            <a:ext cx="7680900" cy="32919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3014cd6d180_0_25:notes"/>
          <p:cNvSpPr txBox="1"/>
          <p:nvPr>
            <p:ph idx="12" type="sldNum"/>
          </p:nvPr>
        </p:nvSpPr>
        <p:spPr>
          <a:xfrm>
            <a:off x="5438458" y="6948171"/>
            <a:ext cx="4160400" cy="3657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ff002fd4d5_0_77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ff002fd4d5_0_77:notes"/>
          <p:cNvSpPr txBox="1"/>
          <p:nvPr>
            <p:ph idx="1" type="body"/>
          </p:nvPr>
        </p:nvSpPr>
        <p:spPr>
          <a:xfrm>
            <a:off x="960120" y="3474720"/>
            <a:ext cx="7680900" cy="32919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Paged Attention resolves the problem of memory fragmentation and reservation.</a:t>
            </a:r>
            <a:endParaRPr/>
          </a:p>
        </p:txBody>
      </p:sp>
      <p:sp>
        <p:nvSpPr>
          <p:cNvPr id="303" name="Google Shape;303;g2ff002fd4d5_0_77:notes"/>
          <p:cNvSpPr txBox="1"/>
          <p:nvPr>
            <p:ph idx="12" type="sldNum"/>
          </p:nvPr>
        </p:nvSpPr>
        <p:spPr>
          <a:xfrm>
            <a:off x="5438458" y="6948171"/>
            <a:ext cx="4160400" cy="3657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ff002fd4d5_0_86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ff002fd4d5_0_86:notes"/>
          <p:cNvSpPr txBox="1"/>
          <p:nvPr>
            <p:ph idx="1" type="body"/>
          </p:nvPr>
        </p:nvSpPr>
        <p:spPr>
          <a:xfrm>
            <a:off x="960120" y="3474720"/>
            <a:ext cx="7680900" cy="32919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2ff002fd4d5_0_86:notes"/>
          <p:cNvSpPr txBox="1"/>
          <p:nvPr>
            <p:ph idx="12" type="sldNum"/>
          </p:nvPr>
        </p:nvSpPr>
        <p:spPr>
          <a:xfrm>
            <a:off x="5438458" y="6948171"/>
            <a:ext cx="4160400" cy="3657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014cd6d180_0_52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014cd6d180_0_52:notes"/>
          <p:cNvSpPr txBox="1"/>
          <p:nvPr>
            <p:ph idx="1" type="body"/>
          </p:nvPr>
        </p:nvSpPr>
        <p:spPr>
          <a:xfrm>
            <a:off x="960120" y="3474720"/>
            <a:ext cx="7680900" cy="32919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small block size: because small block sizes often result in numerous small data transfers between CPU and GPU, which limits the effective PCIe bandwidth.  large block size: the overhead of recomputation remains constant</a:t>
            </a:r>
            <a:br>
              <a:rPr lang="en-US"/>
            </a:br>
            <a:endParaRPr/>
          </a:p>
        </p:txBody>
      </p:sp>
      <p:sp>
        <p:nvSpPr>
          <p:cNvPr id="323" name="Google Shape;323;g3014cd6d180_0_52:notes"/>
          <p:cNvSpPr txBox="1"/>
          <p:nvPr>
            <p:ph idx="12" type="sldNum"/>
          </p:nvPr>
        </p:nvSpPr>
        <p:spPr>
          <a:xfrm>
            <a:off x="5438458" y="6948171"/>
            <a:ext cx="4160400" cy="3657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ff002fd4d5_0_1:notes"/>
          <p:cNvSpPr txBox="1"/>
          <p:nvPr>
            <p:ph idx="1" type="body"/>
          </p:nvPr>
        </p:nvSpPr>
        <p:spPr>
          <a:xfrm>
            <a:off x="960120" y="3474720"/>
            <a:ext cx="7680900" cy="32919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2ff002fd4d5_0_1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ff002fd4d5_0_17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ff002fd4d5_0_17:notes"/>
          <p:cNvSpPr txBox="1"/>
          <p:nvPr>
            <p:ph idx="1" type="body"/>
          </p:nvPr>
        </p:nvSpPr>
        <p:spPr>
          <a:xfrm>
            <a:off x="960120" y="3474720"/>
            <a:ext cx="7680900" cy="32919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2ff002fd4d5_0_17:notes"/>
          <p:cNvSpPr txBox="1"/>
          <p:nvPr>
            <p:ph idx="12" type="sldNum"/>
          </p:nvPr>
        </p:nvSpPr>
        <p:spPr>
          <a:xfrm>
            <a:off x="5438458" y="6948171"/>
            <a:ext cx="4160400" cy="3657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ff002fd4d5_0_41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ff002fd4d5_0_41:notes"/>
          <p:cNvSpPr txBox="1"/>
          <p:nvPr>
            <p:ph idx="1" type="body"/>
          </p:nvPr>
        </p:nvSpPr>
        <p:spPr>
          <a:xfrm>
            <a:off x="960120" y="3474720"/>
            <a:ext cx="7680900" cy="32919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2ff002fd4d5_0_41:notes"/>
          <p:cNvSpPr txBox="1"/>
          <p:nvPr>
            <p:ph idx="12" type="sldNum"/>
          </p:nvPr>
        </p:nvSpPr>
        <p:spPr>
          <a:xfrm>
            <a:off x="5438458" y="6948171"/>
            <a:ext cx="4160400" cy="3657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ff002fd4d5_0_55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ff002fd4d5_0_55:notes"/>
          <p:cNvSpPr txBox="1"/>
          <p:nvPr>
            <p:ph idx="1" type="body"/>
          </p:nvPr>
        </p:nvSpPr>
        <p:spPr>
          <a:xfrm>
            <a:off x="960120" y="3474720"/>
            <a:ext cx="7680900" cy="32919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chunked-prefill: throughput ⬆️， TTFT &amp; TPOT ⬇️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distserve</a:t>
            </a:r>
            <a:r>
              <a:rPr lang="en-US"/>
              <a:t>: less interference, PCIE is the bottleneck </a:t>
            </a:r>
            <a:endParaRPr/>
          </a:p>
        </p:txBody>
      </p:sp>
      <p:sp>
        <p:nvSpPr>
          <p:cNvPr id="354" name="Google Shape;354;g2ff002fd4d5_0_55:notes"/>
          <p:cNvSpPr txBox="1"/>
          <p:nvPr>
            <p:ph idx="12" type="sldNum"/>
          </p:nvPr>
        </p:nvSpPr>
        <p:spPr>
          <a:xfrm>
            <a:off x="5438458" y="6948171"/>
            <a:ext cx="4160400" cy="3657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ff002fd4d5_2_21:notes"/>
          <p:cNvSpPr txBox="1"/>
          <p:nvPr>
            <p:ph idx="1" type="body"/>
          </p:nvPr>
        </p:nvSpPr>
        <p:spPr>
          <a:xfrm>
            <a:off x="960120" y="3474720"/>
            <a:ext cx="7680900" cy="32919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https://docs.google.com/presentation/d/1AIwLzghcCnBly7_Jl67u9o3QgvAvNTZH/edit#slide=id.p3</a:t>
            </a:r>
            <a:endParaRPr/>
          </a:p>
        </p:txBody>
      </p:sp>
      <p:sp>
        <p:nvSpPr>
          <p:cNvPr id="362" name="Google Shape;362;g2ff002fd4d5_2_21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ff002fd4d5_2_42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ff002fd4d5_2_42:notes"/>
          <p:cNvSpPr txBox="1"/>
          <p:nvPr>
            <p:ph idx="1" type="body"/>
          </p:nvPr>
        </p:nvSpPr>
        <p:spPr>
          <a:xfrm>
            <a:off x="960120" y="3474720"/>
            <a:ext cx="7680900" cy="32919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2ff002fd4d5_2_42:notes"/>
          <p:cNvSpPr txBox="1"/>
          <p:nvPr>
            <p:ph idx="12" type="sldNum"/>
          </p:nvPr>
        </p:nvSpPr>
        <p:spPr>
          <a:xfrm>
            <a:off x="5438458" y="6948171"/>
            <a:ext cx="4160400" cy="3657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ff002fd4d5_2_56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ff002fd4d5_2_56:notes"/>
          <p:cNvSpPr txBox="1"/>
          <p:nvPr>
            <p:ph idx="1" type="body"/>
          </p:nvPr>
        </p:nvSpPr>
        <p:spPr>
          <a:xfrm>
            <a:off x="960120" y="3474720"/>
            <a:ext cx="7680900" cy="32919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2ff002fd4d5_2_56:notes"/>
          <p:cNvSpPr txBox="1"/>
          <p:nvPr>
            <p:ph idx="12" type="sldNum"/>
          </p:nvPr>
        </p:nvSpPr>
        <p:spPr>
          <a:xfrm>
            <a:off x="5438458" y="6948171"/>
            <a:ext cx="4160400" cy="3657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ff002fd4d5_2_99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ff002fd4d5_2_99:notes"/>
          <p:cNvSpPr txBox="1"/>
          <p:nvPr>
            <p:ph idx="1" type="body"/>
          </p:nvPr>
        </p:nvSpPr>
        <p:spPr>
          <a:xfrm>
            <a:off x="960120" y="3474720"/>
            <a:ext cx="7680900" cy="32919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2ff002fd4d5_2_99:notes"/>
          <p:cNvSpPr txBox="1"/>
          <p:nvPr>
            <p:ph idx="12" type="sldNum"/>
          </p:nvPr>
        </p:nvSpPr>
        <p:spPr>
          <a:xfrm>
            <a:off x="5438458" y="6948171"/>
            <a:ext cx="4160400" cy="3657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ff002fd4d5_2_119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ff002fd4d5_2_119:notes"/>
          <p:cNvSpPr txBox="1"/>
          <p:nvPr>
            <p:ph idx="1" type="body"/>
          </p:nvPr>
        </p:nvSpPr>
        <p:spPr>
          <a:xfrm>
            <a:off x="960120" y="3474720"/>
            <a:ext cx="7680900" cy="32919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2ff002fd4d5_2_119:notes"/>
          <p:cNvSpPr txBox="1"/>
          <p:nvPr>
            <p:ph idx="12" type="sldNum"/>
          </p:nvPr>
        </p:nvSpPr>
        <p:spPr>
          <a:xfrm>
            <a:off x="5438458" y="6948171"/>
            <a:ext cx="4160400" cy="3657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f002fd4d5_2_126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f002fd4d5_2_126:notes"/>
          <p:cNvSpPr txBox="1"/>
          <p:nvPr>
            <p:ph idx="1" type="body"/>
          </p:nvPr>
        </p:nvSpPr>
        <p:spPr>
          <a:xfrm>
            <a:off x="960120" y="3474720"/>
            <a:ext cx="7680900" cy="32919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2ff002fd4d5_2_126:notes"/>
          <p:cNvSpPr txBox="1"/>
          <p:nvPr>
            <p:ph idx="12" type="sldNum"/>
          </p:nvPr>
        </p:nvSpPr>
        <p:spPr>
          <a:xfrm>
            <a:off x="5438458" y="6948171"/>
            <a:ext cx="4160400" cy="3657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ff002fd4d5_2_202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ff002fd4d5_2_202:notes"/>
          <p:cNvSpPr txBox="1"/>
          <p:nvPr>
            <p:ph idx="1" type="body"/>
          </p:nvPr>
        </p:nvSpPr>
        <p:spPr>
          <a:xfrm>
            <a:off x="960120" y="3474720"/>
            <a:ext cx="7680900" cy="32919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g2ff002fd4d5_2_202:notes"/>
          <p:cNvSpPr txBox="1"/>
          <p:nvPr>
            <p:ph idx="12" type="sldNum"/>
          </p:nvPr>
        </p:nvSpPr>
        <p:spPr>
          <a:xfrm>
            <a:off x="5438458" y="6948171"/>
            <a:ext cx="4160400" cy="3657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015e5f4cad_0_9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015e5f4cad_0_9:notes"/>
          <p:cNvSpPr txBox="1"/>
          <p:nvPr>
            <p:ph idx="1" type="body"/>
          </p:nvPr>
        </p:nvSpPr>
        <p:spPr>
          <a:xfrm>
            <a:off x="960120" y="3474720"/>
            <a:ext cx="7680900" cy="32919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3015e5f4cad_0_9:notes"/>
          <p:cNvSpPr txBox="1"/>
          <p:nvPr>
            <p:ph idx="12" type="sldNum"/>
          </p:nvPr>
        </p:nvSpPr>
        <p:spPr>
          <a:xfrm>
            <a:off x="5438458" y="6948171"/>
            <a:ext cx="4160400" cy="3657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ff002fd4d5_2_157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ff002fd4d5_2_157:notes"/>
          <p:cNvSpPr txBox="1"/>
          <p:nvPr>
            <p:ph idx="1" type="body"/>
          </p:nvPr>
        </p:nvSpPr>
        <p:spPr>
          <a:xfrm>
            <a:off x="960120" y="3474720"/>
            <a:ext cx="7680900" cy="32919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2ff002fd4d5_2_157:notes"/>
          <p:cNvSpPr txBox="1"/>
          <p:nvPr>
            <p:ph idx="12" type="sldNum"/>
          </p:nvPr>
        </p:nvSpPr>
        <p:spPr>
          <a:xfrm>
            <a:off x="5438458" y="6948171"/>
            <a:ext cx="4160400" cy="3657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ff002fd4d5_2_216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ff002fd4d5_2_216:notes"/>
          <p:cNvSpPr txBox="1"/>
          <p:nvPr>
            <p:ph idx="1" type="body"/>
          </p:nvPr>
        </p:nvSpPr>
        <p:spPr>
          <a:xfrm>
            <a:off x="960120" y="3474720"/>
            <a:ext cx="7680900" cy="32919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g2ff002fd4d5_2_216:notes"/>
          <p:cNvSpPr txBox="1"/>
          <p:nvPr>
            <p:ph idx="12" type="sldNum"/>
          </p:nvPr>
        </p:nvSpPr>
        <p:spPr>
          <a:xfrm>
            <a:off x="5438458" y="6948171"/>
            <a:ext cx="4160400" cy="3657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ff002fd4d5_2_209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ff002fd4d5_2_209:notes"/>
          <p:cNvSpPr txBox="1"/>
          <p:nvPr>
            <p:ph idx="1" type="body"/>
          </p:nvPr>
        </p:nvSpPr>
        <p:spPr>
          <a:xfrm>
            <a:off x="960120" y="3474720"/>
            <a:ext cx="7680900" cy="32919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2ff002fd4d5_2_209:notes"/>
          <p:cNvSpPr txBox="1"/>
          <p:nvPr>
            <p:ph idx="12" type="sldNum"/>
          </p:nvPr>
        </p:nvSpPr>
        <p:spPr>
          <a:xfrm>
            <a:off x="5438458" y="6948171"/>
            <a:ext cx="4160400" cy="3657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ff002fd4d5_2_239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ff002fd4d5_2_239:notes"/>
          <p:cNvSpPr txBox="1"/>
          <p:nvPr>
            <p:ph idx="1" type="body"/>
          </p:nvPr>
        </p:nvSpPr>
        <p:spPr>
          <a:xfrm>
            <a:off x="960120" y="3474720"/>
            <a:ext cx="7680900" cy="32919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g2ff002fd4d5_2_239:notes"/>
          <p:cNvSpPr txBox="1"/>
          <p:nvPr>
            <p:ph idx="12" type="sldNum"/>
          </p:nvPr>
        </p:nvSpPr>
        <p:spPr>
          <a:xfrm>
            <a:off x="5438458" y="6948171"/>
            <a:ext cx="4160400" cy="3657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ff21d75101_0_0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ff21d75101_0_0:notes"/>
          <p:cNvSpPr txBox="1"/>
          <p:nvPr>
            <p:ph idx="1" type="body"/>
          </p:nvPr>
        </p:nvSpPr>
        <p:spPr>
          <a:xfrm>
            <a:off x="960120" y="3474720"/>
            <a:ext cx="7680900" cy="32919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g2ff21d75101_0_0:notes"/>
          <p:cNvSpPr txBox="1"/>
          <p:nvPr>
            <p:ph idx="12" type="sldNum"/>
          </p:nvPr>
        </p:nvSpPr>
        <p:spPr>
          <a:xfrm>
            <a:off x="5438458" y="6948171"/>
            <a:ext cx="4160400" cy="3657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ff21d75101_0_30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ff21d75101_0_30:notes"/>
          <p:cNvSpPr txBox="1"/>
          <p:nvPr>
            <p:ph idx="1" type="body"/>
          </p:nvPr>
        </p:nvSpPr>
        <p:spPr>
          <a:xfrm>
            <a:off x="960120" y="3474720"/>
            <a:ext cx="7680900" cy="32919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2ff21d75101_0_30:notes"/>
          <p:cNvSpPr txBox="1"/>
          <p:nvPr>
            <p:ph idx="12" type="sldNum"/>
          </p:nvPr>
        </p:nvSpPr>
        <p:spPr>
          <a:xfrm>
            <a:off x="5438458" y="6948171"/>
            <a:ext cx="4160400" cy="3657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ff21d75101_0_74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ff21d75101_0_74:notes"/>
          <p:cNvSpPr txBox="1"/>
          <p:nvPr>
            <p:ph idx="1" type="body"/>
          </p:nvPr>
        </p:nvSpPr>
        <p:spPr>
          <a:xfrm>
            <a:off x="960120" y="3474720"/>
            <a:ext cx="7680900" cy="32919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g2ff21d75101_0_74:notes"/>
          <p:cNvSpPr txBox="1"/>
          <p:nvPr>
            <p:ph idx="12" type="sldNum"/>
          </p:nvPr>
        </p:nvSpPr>
        <p:spPr>
          <a:xfrm>
            <a:off x="5438458" y="6948171"/>
            <a:ext cx="4160400" cy="3657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ff21d75101_0_93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2ff21d75101_0_93:notes"/>
          <p:cNvSpPr txBox="1"/>
          <p:nvPr>
            <p:ph idx="1" type="body"/>
          </p:nvPr>
        </p:nvSpPr>
        <p:spPr>
          <a:xfrm>
            <a:off x="960120" y="3474720"/>
            <a:ext cx="7680900" cy="32919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g2ff21d75101_0_93:notes"/>
          <p:cNvSpPr txBox="1"/>
          <p:nvPr>
            <p:ph idx="12" type="sldNum"/>
          </p:nvPr>
        </p:nvSpPr>
        <p:spPr>
          <a:xfrm>
            <a:off x="5438458" y="6948171"/>
            <a:ext cx="4160400" cy="3657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ff21d75101_0_113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2ff21d75101_0_113:notes"/>
          <p:cNvSpPr txBox="1"/>
          <p:nvPr>
            <p:ph idx="1" type="body"/>
          </p:nvPr>
        </p:nvSpPr>
        <p:spPr>
          <a:xfrm>
            <a:off x="960120" y="3474720"/>
            <a:ext cx="7680900" cy="32919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g2ff21d75101_0_113:notes"/>
          <p:cNvSpPr txBox="1"/>
          <p:nvPr>
            <p:ph idx="12" type="sldNum"/>
          </p:nvPr>
        </p:nvSpPr>
        <p:spPr>
          <a:xfrm>
            <a:off x="5438458" y="6948171"/>
            <a:ext cx="4160400" cy="3657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ff21d75101_0_123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2ff21d75101_0_123:notes"/>
          <p:cNvSpPr txBox="1"/>
          <p:nvPr>
            <p:ph idx="1" type="body"/>
          </p:nvPr>
        </p:nvSpPr>
        <p:spPr>
          <a:xfrm>
            <a:off x="960120" y="3474720"/>
            <a:ext cx="7680900" cy="32919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g2ff21d75101_0_123:notes"/>
          <p:cNvSpPr txBox="1"/>
          <p:nvPr>
            <p:ph idx="12" type="sldNum"/>
          </p:nvPr>
        </p:nvSpPr>
        <p:spPr>
          <a:xfrm>
            <a:off x="5438458" y="6948171"/>
            <a:ext cx="4160400" cy="3657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015e5f4cad_0_0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015e5f4cad_0_0:notes"/>
          <p:cNvSpPr txBox="1"/>
          <p:nvPr>
            <p:ph idx="1" type="body"/>
          </p:nvPr>
        </p:nvSpPr>
        <p:spPr>
          <a:xfrm>
            <a:off x="960120" y="3474720"/>
            <a:ext cx="7680900" cy="32919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3015e5f4cad_0_0:notes"/>
          <p:cNvSpPr txBox="1"/>
          <p:nvPr>
            <p:ph idx="12" type="sldNum"/>
          </p:nvPr>
        </p:nvSpPr>
        <p:spPr>
          <a:xfrm>
            <a:off x="5438458" y="6948171"/>
            <a:ext cx="4160400" cy="3657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ff21d75101_0_131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ff21d75101_0_131:notes"/>
          <p:cNvSpPr txBox="1"/>
          <p:nvPr>
            <p:ph idx="1" type="body"/>
          </p:nvPr>
        </p:nvSpPr>
        <p:spPr>
          <a:xfrm>
            <a:off x="960120" y="3474720"/>
            <a:ext cx="7680900" cy="32919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g2ff21d75101_0_131:notes"/>
          <p:cNvSpPr txBox="1"/>
          <p:nvPr>
            <p:ph idx="12" type="sldNum"/>
          </p:nvPr>
        </p:nvSpPr>
        <p:spPr>
          <a:xfrm>
            <a:off x="5438458" y="6948171"/>
            <a:ext cx="4160400" cy="3657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ff21d75101_0_168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2ff21d75101_0_168:notes"/>
          <p:cNvSpPr txBox="1"/>
          <p:nvPr>
            <p:ph idx="1" type="body"/>
          </p:nvPr>
        </p:nvSpPr>
        <p:spPr>
          <a:xfrm>
            <a:off x="960120" y="3474720"/>
            <a:ext cx="7680900" cy="32919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g2ff21d75101_0_168:notes"/>
          <p:cNvSpPr txBox="1"/>
          <p:nvPr>
            <p:ph idx="12" type="sldNum"/>
          </p:nvPr>
        </p:nvSpPr>
        <p:spPr>
          <a:xfrm>
            <a:off x="5438458" y="6948171"/>
            <a:ext cx="4160400" cy="3657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ff21d75101_0_199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2ff21d75101_0_199:notes"/>
          <p:cNvSpPr txBox="1"/>
          <p:nvPr>
            <p:ph idx="1" type="body"/>
          </p:nvPr>
        </p:nvSpPr>
        <p:spPr>
          <a:xfrm>
            <a:off x="960120" y="3474720"/>
            <a:ext cx="7680900" cy="32919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g2ff21d75101_0_199:notes"/>
          <p:cNvSpPr txBox="1"/>
          <p:nvPr>
            <p:ph idx="12" type="sldNum"/>
          </p:nvPr>
        </p:nvSpPr>
        <p:spPr>
          <a:xfrm>
            <a:off x="5438458" y="6948171"/>
            <a:ext cx="4160400" cy="3657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ff21d75101_0_237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2ff21d75101_0_237:notes"/>
          <p:cNvSpPr txBox="1"/>
          <p:nvPr>
            <p:ph idx="1" type="body"/>
          </p:nvPr>
        </p:nvSpPr>
        <p:spPr>
          <a:xfrm>
            <a:off x="960120" y="3474720"/>
            <a:ext cx="7680900" cy="32919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g2ff21d75101_0_237:notes"/>
          <p:cNvSpPr txBox="1"/>
          <p:nvPr>
            <p:ph idx="12" type="sldNum"/>
          </p:nvPr>
        </p:nvSpPr>
        <p:spPr>
          <a:xfrm>
            <a:off x="5438458" y="6948171"/>
            <a:ext cx="4160400" cy="3657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ff21d75101_0_244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ff21d75101_0_244:notes"/>
          <p:cNvSpPr txBox="1"/>
          <p:nvPr>
            <p:ph idx="1" type="body"/>
          </p:nvPr>
        </p:nvSpPr>
        <p:spPr>
          <a:xfrm>
            <a:off x="960120" y="3474720"/>
            <a:ext cx="7680900" cy="32919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g2ff21d75101_0_244:notes"/>
          <p:cNvSpPr txBox="1"/>
          <p:nvPr>
            <p:ph idx="12" type="sldNum"/>
          </p:nvPr>
        </p:nvSpPr>
        <p:spPr>
          <a:xfrm>
            <a:off x="5438458" y="6948171"/>
            <a:ext cx="4160400" cy="3657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2ff21d75101_0_251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2ff21d75101_0_251:notes"/>
          <p:cNvSpPr txBox="1"/>
          <p:nvPr>
            <p:ph idx="1" type="body"/>
          </p:nvPr>
        </p:nvSpPr>
        <p:spPr>
          <a:xfrm>
            <a:off x="960120" y="3474720"/>
            <a:ext cx="7680900" cy="32919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g2ff21d75101_0_251:notes"/>
          <p:cNvSpPr txBox="1"/>
          <p:nvPr>
            <p:ph idx="12" type="sldNum"/>
          </p:nvPr>
        </p:nvSpPr>
        <p:spPr>
          <a:xfrm>
            <a:off x="5438458" y="6948171"/>
            <a:ext cx="4160400" cy="3657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ff21d75101_0_258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ff21d75101_0_258:notes"/>
          <p:cNvSpPr txBox="1"/>
          <p:nvPr>
            <p:ph idx="1" type="body"/>
          </p:nvPr>
        </p:nvSpPr>
        <p:spPr>
          <a:xfrm>
            <a:off x="960120" y="3474720"/>
            <a:ext cx="7680900" cy="32919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g2ff21d75101_0_258:notes"/>
          <p:cNvSpPr txBox="1"/>
          <p:nvPr>
            <p:ph idx="12" type="sldNum"/>
          </p:nvPr>
        </p:nvSpPr>
        <p:spPr>
          <a:xfrm>
            <a:off x="5438458" y="6948171"/>
            <a:ext cx="4160400" cy="3657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2ff21d75101_0_265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2ff21d75101_0_265:notes"/>
          <p:cNvSpPr txBox="1"/>
          <p:nvPr>
            <p:ph idx="1" type="body"/>
          </p:nvPr>
        </p:nvSpPr>
        <p:spPr>
          <a:xfrm>
            <a:off x="960120" y="3474720"/>
            <a:ext cx="7680900" cy="32919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g2ff21d75101_0_265:notes"/>
          <p:cNvSpPr txBox="1"/>
          <p:nvPr>
            <p:ph idx="12" type="sldNum"/>
          </p:nvPr>
        </p:nvSpPr>
        <p:spPr>
          <a:xfrm>
            <a:off x="5438458" y="6948171"/>
            <a:ext cx="4160400" cy="3657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ff21d75101_0_272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2ff21d75101_0_272:notes"/>
          <p:cNvSpPr txBox="1"/>
          <p:nvPr>
            <p:ph idx="1" type="body"/>
          </p:nvPr>
        </p:nvSpPr>
        <p:spPr>
          <a:xfrm>
            <a:off x="960120" y="3474720"/>
            <a:ext cx="7680900" cy="32919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g2ff21d75101_0_272:notes"/>
          <p:cNvSpPr txBox="1"/>
          <p:nvPr>
            <p:ph idx="12" type="sldNum"/>
          </p:nvPr>
        </p:nvSpPr>
        <p:spPr>
          <a:xfrm>
            <a:off x="5438458" y="6948171"/>
            <a:ext cx="4160400" cy="3657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ff21d75101_0_230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2ff21d75101_0_230:notes"/>
          <p:cNvSpPr txBox="1"/>
          <p:nvPr>
            <p:ph idx="1" type="body"/>
          </p:nvPr>
        </p:nvSpPr>
        <p:spPr>
          <a:xfrm>
            <a:off x="960120" y="3474720"/>
            <a:ext cx="7680900" cy="32919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g2ff21d75101_0_230:notes"/>
          <p:cNvSpPr txBox="1"/>
          <p:nvPr>
            <p:ph idx="12" type="sldNum"/>
          </p:nvPr>
        </p:nvSpPr>
        <p:spPr>
          <a:xfrm>
            <a:off x="5438458" y="6948171"/>
            <a:ext cx="4160400" cy="3657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015e5f4cad_0_16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015e5f4cad_0_16:notes"/>
          <p:cNvSpPr txBox="1"/>
          <p:nvPr>
            <p:ph idx="1" type="body"/>
          </p:nvPr>
        </p:nvSpPr>
        <p:spPr>
          <a:xfrm>
            <a:off x="960120" y="3474720"/>
            <a:ext cx="7680900" cy="32919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3015e5f4cad_0_16:notes"/>
          <p:cNvSpPr txBox="1"/>
          <p:nvPr>
            <p:ph idx="12" type="sldNum"/>
          </p:nvPr>
        </p:nvSpPr>
        <p:spPr>
          <a:xfrm>
            <a:off x="5438458" y="6948171"/>
            <a:ext cx="4160400" cy="3657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015e5f4cad_0_24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015e5f4cad_0_24:notes"/>
          <p:cNvSpPr txBox="1"/>
          <p:nvPr>
            <p:ph idx="1" type="body"/>
          </p:nvPr>
        </p:nvSpPr>
        <p:spPr>
          <a:xfrm>
            <a:off x="960120" y="3474720"/>
            <a:ext cx="7680900" cy="32919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reserved slots for future tokens,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internal fragmentation due to over-provisioning for potential maximum sequence lengths,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external fragmentation from the memory allocator like the buddy allocator. </a:t>
            </a:r>
            <a:endParaRPr/>
          </a:p>
        </p:txBody>
      </p:sp>
      <p:sp>
        <p:nvSpPr>
          <p:cNvPr id="132" name="Google Shape;132;g3015e5f4cad_0_24:notes"/>
          <p:cNvSpPr txBox="1"/>
          <p:nvPr>
            <p:ph idx="12" type="sldNum"/>
          </p:nvPr>
        </p:nvSpPr>
        <p:spPr>
          <a:xfrm>
            <a:off x="5438458" y="6948171"/>
            <a:ext cx="4160400" cy="3657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015e5f4cad_0_33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015e5f4cad_0_33:notes"/>
          <p:cNvSpPr txBox="1"/>
          <p:nvPr>
            <p:ph idx="1" type="body"/>
          </p:nvPr>
        </p:nvSpPr>
        <p:spPr>
          <a:xfrm>
            <a:off x="960120" y="3474720"/>
            <a:ext cx="7680900" cy="32919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3015e5f4cad_0_33:notes"/>
          <p:cNvSpPr txBox="1"/>
          <p:nvPr>
            <p:ph idx="12" type="sldNum"/>
          </p:nvPr>
        </p:nvSpPr>
        <p:spPr>
          <a:xfrm>
            <a:off x="5438458" y="6948171"/>
            <a:ext cx="4160400" cy="3657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ff002fd4d5_0_25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ff002fd4d5_0_25:notes"/>
          <p:cNvSpPr txBox="1"/>
          <p:nvPr>
            <p:ph idx="1" type="body"/>
          </p:nvPr>
        </p:nvSpPr>
        <p:spPr>
          <a:xfrm>
            <a:off x="960120" y="3474720"/>
            <a:ext cx="7680900" cy="32919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</a:t>
            </a:r>
            <a:r>
              <a:rPr lang="en-US"/>
              <a:t>o tackle the challenges, we develop a new attention algorithm, PagedAttention, and build an LLM serving engine, vLLM. vLLM adopts a centralized scheduler to coordinate the execution of distributed GPU workers. The KV cache manager effectively manages the KV cache in a paged fashion, enabled by PagedAttention.</a:t>
            </a:r>
            <a:endParaRPr/>
          </a:p>
        </p:txBody>
      </p:sp>
      <p:sp>
        <p:nvSpPr>
          <p:cNvPr id="150" name="Google Shape;150;g2ff002fd4d5_0_25:notes"/>
          <p:cNvSpPr txBox="1"/>
          <p:nvPr>
            <p:ph idx="12" type="sldNum"/>
          </p:nvPr>
        </p:nvSpPr>
        <p:spPr>
          <a:xfrm>
            <a:off x="5438458" y="6948171"/>
            <a:ext cx="4160400" cy="3657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9"/>
          <p:cNvSpPr txBox="1"/>
          <p:nvPr>
            <p:ph type="ctrTitle"/>
          </p:nvPr>
        </p:nvSpPr>
        <p:spPr>
          <a:xfrm>
            <a:off x="910363" y="1014602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5F05"/>
              </a:buClr>
              <a:buSzPts val="4800"/>
              <a:buFont typeface="Corbel"/>
              <a:buNone/>
              <a:defRPr b="0" sz="4800" cap="none">
                <a:solidFill>
                  <a:srgbClr val="FF5F0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9"/>
          <p:cNvSpPr txBox="1"/>
          <p:nvPr>
            <p:ph idx="1" type="subTitle"/>
          </p:nvPr>
        </p:nvSpPr>
        <p:spPr>
          <a:xfrm>
            <a:off x="1828800" y="4927600"/>
            <a:ext cx="8534400" cy="708702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rmAutofit/>
          </a:bodyPr>
          <a:lstStyle>
            <a:lvl1pPr lvl="0" algn="ctr">
              <a:spcBef>
                <a:spcPts val="560"/>
              </a:spcBef>
              <a:spcAft>
                <a:spcPts val="0"/>
              </a:spcAft>
              <a:buSzPts val="28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20"/>
              </a:spcBef>
              <a:spcAft>
                <a:spcPts val="0"/>
              </a:spcAft>
              <a:buSzPts val="26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5"/>
              </a:spcBef>
              <a:spcAft>
                <a:spcPts val="0"/>
              </a:spcAft>
              <a:buClr>
                <a:srgbClr val="888888"/>
              </a:buClr>
              <a:buSzPts val="2025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5"/>
              </a:spcBef>
              <a:spcAft>
                <a:spcPts val="0"/>
              </a:spcAft>
              <a:buClr>
                <a:srgbClr val="888888"/>
              </a:buClr>
              <a:buSzPts val="2025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5"/>
              </a:spcBef>
              <a:spcAft>
                <a:spcPts val="0"/>
              </a:spcAft>
              <a:buClr>
                <a:srgbClr val="888888"/>
              </a:buClr>
              <a:buSzPts val="2025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5"/>
              </a:spcBef>
              <a:spcAft>
                <a:spcPts val="0"/>
              </a:spcAft>
              <a:buClr>
                <a:srgbClr val="888888"/>
              </a:buClr>
              <a:buSzPts val="2025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" name="Google Shape;19;p9"/>
          <p:cNvSpPr txBox="1"/>
          <p:nvPr>
            <p:ph idx="10" type="dt"/>
          </p:nvPr>
        </p:nvSpPr>
        <p:spPr>
          <a:xfrm>
            <a:off x="609600" y="6700370"/>
            <a:ext cx="284480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i="1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9"/>
          <p:cNvSpPr txBox="1"/>
          <p:nvPr>
            <p:ph idx="11" type="ftr"/>
          </p:nvPr>
        </p:nvSpPr>
        <p:spPr>
          <a:xfrm>
            <a:off x="2946400" y="6695668"/>
            <a:ext cx="6299200" cy="1666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9"/>
          <p:cNvSpPr txBox="1"/>
          <p:nvPr>
            <p:ph idx="12" type="sldNum"/>
          </p:nvPr>
        </p:nvSpPr>
        <p:spPr>
          <a:xfrm>
            <a:off x="8737600" y="6700370"/>
            <a:ext cx="284480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1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1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1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1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1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1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1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1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1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0"/>
          <p:cNvSpPr txBox="1"/>
          <p:nvPr>
            <p:ph type="title"/>
          </p:nvPr>
        </p:nvSpPr>
        <p:spPr>
          <a:xfrm>
            <a:off x="963084" y="4406908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5F05"/>
              </a:buClr>
              <a:buSzPts val="4400"/>
              <a:buFont typeface="Corbel"/>
              <a:buNone/>
              <a:defRPr b="0" sz="4400" cap="none"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0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60950" lIns="121900" spcFirstLastPara="1" rIns="121900" wrap="square" tIns="60950">
            <a:norm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15"/>
              </a:spcBef>
              <a:spcAft>
                <a:spcPts val="0"/>
              </a:spcAft>
              <a:buSzPts val="1575"/>
              <a:buNone/>
              <a:defRPr sz="1575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5"/>
              </a:spcBef>
              <a:spcAft>
                <a:spcPts val="0"/>
              </a:spcAft>
              <a:buSzPts val="1425"/>
              <a:buNone/>
              <a:defRPr sz="1425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5"/>
              </a:spcBef>
              <a:spcAft>
                <a:spcPts val="0"/>
              </a:spcAft>
              <a:buClr>
                <a:srgbClr val="888888"/>
              </a:buClr>
              <a:buSzPts val="1425"/>
              <a:buNone/>
              <a:defRPr sz="1425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5"/>
              </a:spcBef>
              <a:spcAft>
                <a:spcPts val="0"/>
              </a:spcAft>
              <a:buClr>
                <a:srgbClr val="888888"/>
              </a:buClr>
              <a:buSzPts val="1425"/>
              <a:buNone/>
              <a:defRPr sz="1425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5"/>
              </a:spcBef>
              <a:spcAft>
                <a:spcPts val="0"/>
              </a:spcAft>
              <a:buClr>
                <a:srgbClr val="888888"/>
              </a:buClr>
              <a:buSzPts val="1425"/>
              <a:buNone/>
              <a:defRPr sz="1425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5"/>
              </a:spcBef>
              <a:spcAft>
                <a:spcPts val="0"/>
              </a:spcAft>
              <a:buClr>
                <a:srgbClr val="888888"/>
              </a:buClr>
              <a:buSzPts val="1425"/>
              <a:buNone/>
              <a:defRPr sz="1425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5"/>
              </a:spcBef>
              <a:spcAft>
                <a:spcPts val="0"/>
              </a:spcAft>
              <a:buClr>
                <a:srgbClr val="888888"/>
              </a:buClr>
              <a:buSzPts val="1425"/>
              <a:buNone/>
              <a:defRPr sz="1425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" name="Google Shape;25;p10"/>
          <p:cNvSpPr txBox="1"/>
          <p:nvPr>
            <p:ph idx="10" type="dt"/>
          </p:nvPr>
        </p:nvSpPr>
        <p:spPr>
          <a:xfrm>
            <a:off x="609600" y="6700370"/>
            <a:ext cx="284480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i="1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0"/>
          <p:cNvSpPr txBox="1"/>
          <p:nvPr>
            <p:ph idx="11" type="ftr"/>
          </p:nvPr>
        </p:nvSpPr>
        <p:spPr>
          <a:xfrm>
            <a:off x="2946400" y="6695668"/>
            <a:ext cx="6299200" cy="1666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2" type="sldNum"/>
          </p:nvPr>
        </p:nvSpPr>
        <p:spPr>
          <a:xfrm>
            <a:off x="8737600" y="6700370"/>
            <a:ext cx="284480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i="1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i="1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i="1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i="1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i="1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i="1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i="1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i="1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i="1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"/>
          <p:cNvSpPr txBox="1"/>
          <p:nvPr>
            <p:ph idx="10" type="dt"/>
          </p:nvPr>
        </p:nvSpPr>
        <p:spPr>
          <a:xfrm>
            <a:off x="609600" y="6700370"/>
            <a:ext cx="284480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i="1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1"/>
          <p:cNvSpPr txBox="1"/>
          <p:nvPr>
            <p:ph idx="11" type="ftr"/>
          </p:nvPr>
        </p:nvSpPr>
        <p:spPr>
          <a:xfrm>
            <a:off x="2946400" y="6695668"/>
            <a:ext cx="6299200" cy="1666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1"/>
          <p:cNvSpPr txBox="1"/>
          <p:nvPr>
            <p:ph idx="12" type="sldNum"/>
          </p:nvPr>
        </p:nvSpPr>
        <p:spPr>
          <a:xfrm>
            <a:off x="8737600" y="6700370"/>
            <a:ext cx="284480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i="1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i="1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i="1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i="1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i="1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i="1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i="1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i="1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i="1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2"/>
          <p:cNvSpPr txBox="1"/>
          <p:nvPr>
            <p:ph type="title"/>
          </p:nvPr>
        </p:nvSpPr>
        <p:spPr>
          <a:xfrm>
            <a:off x="0" y="1778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5F05"/>
              </a:buClr>
              <a:buSzPts val="4400"/>
              <a:buFont typeface="Corbel"/>
              <a:buNone/>
              <a:defRPr sz="4400"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2"/>
          <p:cNvSpPr txBox="1"/>
          <p:nvPr>
            <p:ph idx="10" type="dt"/>
          </p:nvPr>
        </p:nvSpPr>
        <p:spPr>
          <a:xfrm>
            <a:off x="609600" y="6700370"/>
            <a:ext cx="284480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i="1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1" type="ftr"/>
          </p:nvPr>
        </p:nvSpPr>
        <p:spPr>
          <a:xfrm>
            <a:off x="2946400" y="6695668"/>
            <a:ext cx="6299200" cy="1666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2"/>
          <p:cNvSpPr txBox="1"/>
          <p:nvPr>
            <p:ph idx="12" type="sldNum"/>
          </p:nvPr>
        </p:nvSpPr>
        <p:spPr>
          <a:xfrm>
            <a:off x="8737600" y="6700370"/>
            <a:ext cx="284480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i="1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i="1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i="1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i="1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i="1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i="1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i="1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i="1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i="1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12"/>
          <p:cNvSpPr txBox="1"/>
          <p:nvPr>
            <p:ph idx="1" type="body"/>
          </p:nvPr>
        </p:nvSpPr>
        <p:spPr>
          <a:xfrm>
            <a:off x="609600" y="1600200"/>
            <a:ext cx="10972800" cy="5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420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/>
          <p:nvPr>
            <p:ph type="title"/>
          </p:nvPr>
        </p:nvSpPr>
        <p:spPr>
          <a:xfrm>
            <a:off x="0" y="1778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5F0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3"/>
          <p:cNvSpPr txBox="1"/>
          <p:nvPr>
            <p:ph idx="10" type="dt"/>
          </p:nvPr>
        </p:nvSpPr>
        <p:spPr>
          <a:xfrm>
            <a:off x="609600" y="6700370"/>
            <a:ext cx="284480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i="1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3"/>
          <p:cNvSpPr txBox="1"/>
          <p:nvPr>
            <p:ph idx="11" type="ftr"/>
          </p:nvPr>
        </p:nvSpPr>
        <p:spPr>
          <a:xfrm>
            <a:off x="2946400" y="6695668"/>
            <a:ext cx="6299200" cy="1666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2" type="sldNum"/>
          </p:nvPr>
        </p:nvSpPr>
        <p:spPr>
          <a:xfrm>
            <a:off x="8737600" y="6700370"/>
            <a:ext cx="284480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i="1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i="1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i="1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i="1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i="1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i="1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i="1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i="1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i="1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 txBox="1"/>
          <p:nvPr>
            <p:ph type="title"/>
          </p:nvPr>
        </p:nvSpPr>
        <p:spPr>
          <a:xfrm>
            <a:off x="0" y="1778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5F0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4"/>
          <p:cNvSpPr txBox="1"/>
          <p:nvPr>
            <p:ph idx="1" type="body"/>
          </p:nvPr>
        </p:nvSpPr>
        <p:spPr>
          <a:xfrm>
            <a:off x="609600" y="1600207"/>
            <a:ext cx="5384800" cy="5079999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rmAutofit/>
          </a:bodyPr>
          <a:lstStyle>
            <a:lvl1pPr indent="-228600" lvl="0" marL="457200" algn="l">
              <a:spcBef>
                <a:spcPts val="555"/>
              </a:spcBef>
              <a:spcAft>
                <a:spcPts val="0"/>
              </a:spcAft>
              <a:buSzPts val="2775"/>
              <a:buNone/>
              <a:defRPr sz="2775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2pPr>
            <a:lvl3pPr indent="-357187" lvl="2" marL="1371600" algn="l">
              <a:spcBef>
                <a:spcPts val="405"/>
              </a:spcBef>
              <a:spcAft>
                <a:spcPts val="0"/>
              </a:spcAft>
              <a:buSzPts val="2025"/>
              <a:buChar char="▪"/>
              <a:defRPr sz="2025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6" name="Google Shape;46;p14"/>
          <p:cNvSpPr txBox="1"/>
          <p:nvPr>
            <p:ph idx="2" type="body"/>
          </p:nvPr>
        </p:nvSpPr>
        <p:spPr>
          <a:xfrm>
            <a:off x="6197600" y="1600207"/>
            <a:ext cx="5384800" cy="5079999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rmAutofit/>
          </a:bodyPr>
          <a:lstStyle>
            <a:lvl1pPr indent="-228600" lvl="0" marL="457200" algn="l">
              <a:spcBef>
                <a:spcPts val="555"/>
              </a:spcBef>
              <a:spcAft>
                <a:spcPts val="0"/>
              </a:spcAft>
              <a:buSzPts val="2775"/>
              <a:buNone/>
              <a:defRPr sz="2775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2pPr>
            <a:lvl3pPr indent="-357187" lvl="2" marL="1371600" algn="l">
              <a:spcBef>
                <a:spcPts val="405"/>
              </a:spcBef>
              <a:spcAft>
                <a:spcPts val="0"/>
              </a:spcAft>
              <a:buSzPts val="2025"/>
              <a:buChar char="▪"/>
              <a:defRPr sz="2025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cxnSp>
        <p:nvCxnSpPr>
          <p:cNvPr id="47" name="Google Shape;47;p14"/>
          <p:cNvCxnSpPr/>
          <p:nvPr/>
        </p:nvCxnSpPr>
        <p:spPr>
          <a:xfrm>
            <a:off x="0" y="1401761"/>
            <a:ext cx="12192000" cy="0"/>
          </a:xfrm>
          <a:prstGeom prst="straightConnector1">
            <a:avLst/>
          </a:prstGeom>
          <a:noFill/>
          <a:ln cap="sq" cmpd="sng" w="762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14"/>
          <p:cNvSpPr txBox="1"/>
          <p:nvPr>
            <p:ph idx="10" type="dt"/>
          </p:nvPr>
        </p:nvSpPr>
        <p:spPr>
          <a:xfrm>
            <a:off x="609600" y="6700370"/>
            <a:ext cx="284480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i="1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4"/>
          <p:cNvSpPr txBox="1"/>
          <p:nvPr>
            <p:ph idx="11" type="ftr"/>
          </p:nvPr>
        </p:nvSpPr>
        <p:spPr>
          <a:xfrm>
            <a:off x="2946400" y="6695668"/>
            <a:ext cx="6299200" cy="1666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4"/>
          <p:cNvSpPr txBox="1"/>
          <p:nvPr>
            <p:ph idx="12" type="sldNum"/>
          </p:nvPr>
        </p:nvSpPr>
        <p:spPr>
          <a:xfrm>
            <a:off x="8737600" y="6700370"/>
            <a:ext cx="284480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i="1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i="1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i="1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i="1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i="1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i="1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i="1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i="1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i="1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5"/>
          <p:cNvSpPr txBox="1"/>
          <p:nvPr>
            <p:ph type="title"/>
          </p:nvPr>
        </p:nvSpPr>
        <p:spPr>
          <a:xfrm>
            <a:off x="838200" y="664684"/>
            <a:ext cx="10014842" cy="599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5F03"/>
              </a:buClr>
              <a:buSzPts val="4400"/>
              <a:buFont typeface="Corbel"/>
              <a:buNone/>
              <a:defRPr>
                <a:solidFill>
                  <a:srgbClr val="FF5F0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" type="body"/>
          </p:nvPr>
        </p:nvSpPr>
        <p:spPr>
          <a:xfrm>
            <a:off x="838200" y="1740980"/>
            <a:ext cx="10515600" cy="4033743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SzPts val="3200"/>
              <a:buChar char="▪"/>
              <a:defRPr b="0" i="0" sz="3200"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SzPts val="2800"/>
              <a:buChar char="▪"/>
              <a:defRPr b="0" i="0" sz="2800"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b="0" i="0" sz="2400"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b="0" i="0" sz="2000"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b="0" i="0" sz="20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The Block I in orange with a blue background." id="54" name="Google Shape;54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53042" y="-1564"/>
            <a:ext cx="684893" cy="8552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Google Shape;55;p15"/>
          <p:cNvCxnSpPr/>
          <p:nvPr/>
        </p:nvCxnSpPr>
        <p:spPr>
          <a:xfrm>
            <a:off x="652889" y="1529395"/>
            <a:ext cx="10886222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15"/>
          <p:cNvSpPr txBox="1"/>
          <p:nvPr/>
        </p:nvSpPr>
        <p:spPr>
          <a:xfrm>
            <a:off x="839788" y="653304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2284B"/>
                </a:solidFill>
                <a:latin typeface="Georgia"/>
                <a:ea typeface="Georgia"/>
                <a:cs typeface="Georgia"/>
                <a:sym typeface="Georgia"/>
              </a:rPr>
              <a:t>CS598: Deep Learning with Graphs</a:t>
            </a:r>
            <a:endParaRPr/>
          </a:p>
        </p:txBody>
      </p:sp>
      <p:sp>
        <p:nvSpPr>
          <p:cNvPr id="57" name="Google Shape;57;p15"/>
          <p:cNvSpPr txBox="1"/>
          <p:nvPr/>
        </p:nvSpPr>
        <p:spPr>
          <a:xfrm>
            <a:off x="4724400" y="654525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2284B"/>
                </a:solidFill>
                <a:latin typeface="Georgia"/>
                <a:ea typeface="Georgia"/>
                <a:cs typeface="Georgia"/>
                <a:sym typeface="Georgia"/>
              </a:rPr>
              <a:t>Fall 2024</a:t>
            </a:r>
            <a:endParaRPr/>
          </a:p>
        </p:txBody>
      </p:sp>
      <p:sp>
        <p:nvSpPr>
          <p:cNvPr id="58" name="Google Shape;58;p15"/>
          <p:cNvSpPr txBox="1"/>
          <p:nvPr/>
        </p:nvSpPr>
        <p:spPr>
          <a:xfrm>
            <a:off x="8611083" y="653863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12284B"/>
                </a:solidFill>
                <a:latin typeface="Georgia"/>
                <a:ea typeface="Georgia"/>
                <a:cs typeface="Georgia"/>
                <a:sym typeface="Georgia"/>
              </a:rPr>
              <a:t>‹#›</a:t>
            </a:fld>
            <a:endParaRPr sz="1200">
              <a:solidFill>
                <a:srgbClr val="12284B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99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0" y="1778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5F05"/>
              </a:buClr>
              <a:buSzPts val="4400"/>
              <a:buFont typeface="Corbel"/>
              <a:buNone/>
              <a:defRPr sz="4400"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1" type="body"/>
          </p:nvPr>
        </p:nvSpPr>
        <p:spPr>
          <a:xfrm>
            <a:off x="609600" y="1600200"/>
            <a:ext cx="10972800" cy="5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SzPts val="2800"/>
              <a:buChar char="▪"/>
              <a:defRPr sz="2800"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>
                <a:latin typeface="Calibri"/>
                <a:ea typeface="Calibri"/>
                <a:cs typeface="Calibri"/>
                <a:sym typeface="Calibri"/>
              </a:defRPr>
            </a:lvl3pPr>
            <a:lvl4pPr indent="-381000" lvl="3" marL="18288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0" type="dt"/>
          </p:nvPr>
        </p:nvSpPr>
        <p:spPr>
          <a:xfrm>
            <a:off x="609600" y="6700370"/>
            <a:ext cx="284480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1" type="ftr"/>
          </p:nvPr>
        </p:nvSpPr>
        <p:spPr>
          <a:xfrm>
            <a:off x="2946400" y="6705607"/>
            <a:ext cx="6299200" cy="1666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610600" y="655604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p16"/>
          <p:cNvSpPr txBox="1"/>
          <p:nvPr/>
        </p:nvSpPr>
        <p:spPr>
          <a:xfrm>
            <a:off x="4724400" y="65417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2284B"/>
                </a:solidFill>
                <a:latin typeface="Georgia"/>
                <a:ea typeface="Georgia"/>
                <a:cs typeface="Georgia"/>
                <a:sym typeface="Georgia"/>
              </a:rPr>
              <a:t>Fall 2024</a:t>
            </a:r>
            <a:endParaRPr/>
          </a:p>
        </p:txBody>
      </p:sp>
      <p:sp>
        <p:nvSpPr>
          <p:cNvPr id="66" name="Google Shape;66;p16"/>
          <p:cNvSpPr txBox="1"/>
          <p:nvPr/>
        </p:nvSpPr>
        <p:spPr>
          <a:xfrm>
            <a:off x="839788" y="650966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2284B"/>
                </a:solidFill>
                <a:latin typeface="Georgia"/>
                <a:ea typeface="Georgia"/>
                <a:cs typeface="Georgia"/>
                <a:sym typeface="Georgia"/>
              </a:rPr>
              <a:t>CS598: Deep Learning with Graphs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0" y="1778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FF5F05"/>
              </a:buClr>
              <a:buSzPts val="4400"/>
              <a:buFont typeface="Corbel"/>
              <a:buNone/>
              <a:defRPr b="0" i="0" sz="4400" u="none" cap="none" strike="noStrike">
                <a:solidFill>
                  <a:srgbClr val="FF5F05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8"/>
          <p:cNvSpPr txBox="1"/>
          <p:nvPr>
            <p:ph idx="1" type="body"/>
          </p:nvPr>
        </p:nvSpPr>
        <p:spPr>
          <a:xfrm>
            <a:off x="609600" y="1600200"/>
            <a:ext cx="10972800" cy="5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rm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FF5F05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93700" lvl="1" marL="914400" marR="0" rtl="0" algn="l">
              <a:spcBef>
                <a:spcPts val="520"/>
              </a:spcBef>
              <a:spcAft>
                <a:spcPts val="0"/>
              </a:spcAft>
              <a:buClr>
                <a:srgbClr val="FF5F05"/>
              </a:buClr>
              <a:buSzPts val="2600"/>
              <a:buFont typeface="Noto Sans Symbols"/>
              <a:buChar char="▪"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FF5F05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FF5F05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7187" lvl="5" marL="2743200" marR="0" rtl="0" algn="l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•"/>
              <a:defRPr b="0" i="0" sz="20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7187" lvl="6" marL="3200400" marR="0" rtl="0" algn="l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•"/>
              <a:defRPr b="0" i="0" sz="20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7187" lvl="7" marL="3657600" marR="0" rtl="0" algn="l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•"/>
              <a:defRPr b="0" i="0" sz="20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7187" lvl="8" marL="4114800" marR="0" rtl="0" algn="l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•"/>
              <a:defRPr b="0" i="0" sz="20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8"/>
          <p:cNvSpPr txBox="1"/>
          <p:nvPr/>
        </p:nvSpPr>
        <p:spPr>
          <a:xfrm>
            <a:off x="299803" y="2998033"/>
            <a:ext cx="2664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3" name="Google Shape;13;p8"/>
          <p:cNvSpPr txBox="1"/>
          <p:nvPr>
            <p:ph idx="10" type="dt"/>
          </p:nvPr>
        </p:nvSpPr>
        <p:spPr>
          <a:xfrm>
            <a:off x="609600" y="6700370"/>
            <a:ext cx="284480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8"/>
          <p:cNvSpPr txBox="1"/>
          <p:nvPr>
            <p:ph idx="11" type="ftr"/>
          </p:nvPr>
        </p:nvSpPr>
        <p:spPr>
          <a:xfrm>
            <a:off x="2946400" y="6695668"/>
            <a:ext cx="6299200" cy="1666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8"/>
          <p:cNvSpPr txBox="1"/>
          <p:nvPr>
            <p:ph idx="12" type="sldNum"/>
          </p:nvPr>
        </p:nvSpPr>
        <p:spPr>
          <a:xfrm>
            <a:off x="8737600" y="6700370"/>
            <a:ext cx="284480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1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1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1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1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1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1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1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1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1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5.gif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/>
          <p:nvPr>
            <p:ph type="ctrTitle"/>
          </p:nvPr>
        </p:nvSpPr>
        <p:spPr>
          <a:xfrm>
            <a:off x="1332950" y="404600"/>
            <a:ext cx="87906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5F05"/>
              </a:buClr>
              <a:buSzPts val="6600"/>
              <a:buFont typeface="Corbel"/>
              <a:buNone/>
            </a:pPr>
            <a:r>
              <a:rPr lang="en-US" sz="6600"/>
              <a:t>LLM </a:t>
            </a:r>
            <a:r>
              <a:rPr lang="en-US" sz="6600">
                <a:solidFill>
                  <a:srgbClr val="FF5F05"/>
                </a:solidFill>
              </a:rPr>
              <a:t>Inference</a:t>
            </a:r>
            <a:endParaRPr sz="6600">
              <a:solidFill>
                <a:srgbClr val="FF5F05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/>
          </a:p>
        </p:txBody>
      </p:sp>
      <p:sp>
        <p:nvSpPr>
          <p:cNvPr id="73" name="Google Shape;73;p1"/>
          <p:cNvSpPr txBox="1"/>
          <p:nvPr/>
        </p:nvSpPr>
        <p:spPr>
          <a:xfrm>
            <a:off x="478127" y="3933550"/>
            <a:ext cx="101424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Jinwei Yao, Tengjun Jin, Yuxuan Zhu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"/>
          <p:cNvSpPr txBox="1"/>
          <p:nvPr/>
        </p:nvSpPr>
        <p:spPr>
          <a:xfrm>
            <a:off x="-972766" y="-160182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" name="Google Shape;7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82321" y="3507751"/>
            <a:ext cx="1097280" cy="109728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"/>
          <p:cNvSpPr txBox="1"/>
          <p:nvPr>
            <p:ph idx="10" type="dt"/>
          </p:nvPr>
        </p:nvSpPr>
        <p:spPr>
          <a:xfrm>
            <a:off x="609600" y="6700370"/>
            <a:ext cx="284480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8/28/24</a:t>
            </a:r>
            <a:endParaRPr/>
          </a:p>
        </p:txBody>
      </p:sp>
      <p:sp>
        <p:nvSpPr>
          <p:cNvPr id="77" name="Google Shape;77;p1"/>
          <p:cNvSpPr txBox="1"/>
          <p:nvPr>
            <p:ph idx="11" type="ftr"/>
          </p:nvPr>
        </p:nvSpPr>
        <p:spPr>
          <a:xfrm>
            <a:off x="2946400" y="6695668"/>
            <a:ext cx="6299200" cy="1666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CS598</a:t>
            </a:r>
            <a:r>
              <a:rPr lang="en-US"/>
              <a:t> FLA</a:t>
            </a:r>
            <a:endParaRPr i="1"/>
          </a:p>
        </p:txBody>
      </p:sp>
      <p:sp>
        <p:nvSpPr>
          <p:cNvPr id="78" name="Google Shape;78;p1"/>
          <p:cNvSpPr txBox="1"/>
          <p:nvPr>
            <p:ph idx="12" type="sldNum"/>
          </p:nvPr>
        </p:nvSpPr>
        <p:spPr>
          <a:xfrm>
            <a:off x="8737600" y="6700370"/>
            <a:ext cx="284480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0ed9d716ef_4_4"/>
          <p:cNvSpPr txBox="1"/>
          <p:nvPr>
            <p:ph type="title"/>
          </p:nvPr>
        </p:nvSpPr>
        <p:spPr>
          <a:xfrm>
            <a:off x="0" y="177800"/>
            <a:ext cx="12192000" cy="1143000"/>
          </a:xfrm>
          <a:prstGeom prst="rect">
            <a:avLst/>
          </a:prstGeom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Paged Attention </a:t>
            </a:r>
            <a:endParaRPr/>
          </a:p>
        </p:txBody>
      </p:sp>
      <p:sp>
        <p:nvSpPr>
          <p:cNvPr id="161" name="Google Shape;161;g30ed9d716ef_4_4"/>
          <p:cNvSpPr txBox="1"/>
          <p:nvPr>
            <p:ph idx="12" type="sldNum"/>
          </p:nvPr>
        </p:nvSpPr>
        <p:spPr>
          <a:xfrm>
            <a:off x="8737600" y="6700370"/>
            <a:ext cx="2844900" cy="1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2" name="Google Shape;162;g30ed9d716ef_4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850" y="1080625"/>
            <a:ext cx="11430000" cy="56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15e5f4cad_0_43"/>
          <p:cNvSpPr txBox="1"/>
          <p:nvPr>
            <p:ph type="title"/>
          </p:nvPr>
        </p:nvSpPr>
        <p:spPr>
          <a:xfrm>
            <a:off x="0" y="177800"/>
            <a:ext cx="12192000" cy="1143000"/>
          </a:xfrm>
          <a:prstGeom prst="rect">
            <a:avLst/>
          </a:prstGeom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Paged Attention </a:t>
            </a:r>
            <a:endParaRPr/>
          </a:p>
        </p:txBody>
      </p:sp>
      <p:sp>
        <p:nvSpPr>
          <p:cNvPr id="169" name="Google Shape;169;g3015e5f4cad_0_43"/>
          <p:cNvSpPr txBox="1"/>
          <p:nvPr>
            <p:ph idx="12" type="sldNum"/>
          </p:nvPr>
        </p:nvSpPr>
        <p:spPr>
          <a:xfrm>
            <a:off x="8737600" y="6700370"/>
            <a:ext cx="2844900" cy="1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0" name="Google Shape;170;g3015e5f4cad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840" y="1371600"/>
            <a:ext cx="10058400" cy="4946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0ed9d716ef_4_12"/>
          <p:cNvSpPr txBox="1"/>
          <p:nvPr>
            <p:ph type="title"/>
          </p:nvPr>
        </p:nvSpPr>
        <p:spPr>
          <a:xfrm>
            <a:off x="0" y="177800"/>
            <a:ext cx="12192000" cy="1143000"/>
          </a:xfrm>
          <a:prstGeom prst="rect">
            <a:avLst/>
          </a:prstGeom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Paged Attention </a:t>
            </a:r>
            <a:endParaRPr/>
          </a:p>
        </p:txBody>
      </p:sp>
      <p:sp>
        <p:nvSpPr>
          <p:cNvPr id="177" name="Google Shape;177;g30ed9d716ef_4_12"/>
          <p:cNvSpPr txBox="1"/>
          <p:nvPr>
            <p:ph idx="12" type="sldNum"/>
          </p:nvPr>
        </p:nvSpPr>
        <p:spPr>
          <a:xfrm>
            <a:off x="8737600" y="6700370"/>
            <a:ext cx="2844900" cy="1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8" name="Google Shape;178;g30ed9d716ef_4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840" y="1371600"/>
            <a:ext cx="10058400" cy="4928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0ed9d716ef_4_22"/>
          <p:cNvSpPr txBox="1"/>
          <p:nvPr>
            <p:ph type="title"/>
          </p:nvPr>
        </p:nvSpPr>
        <p:spPr>
          <a:xfrm>
            <a:off x="0" y="177800"/>
            <a:ext cx="12192000" cy="1143000"/>
          </a:xfrm>
          <a:prstGeom prst="rect">
            <a:avLst/>
          </a:prstGeom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Paged Attention </a:t>
            </a:r>
            <a:endParaRPr/>
          </a:p>
        </p:txBody>
      </p:sp>
      <p:sp>
        <p:nvSpPr>
          <p:cNvPr id="185" name="Google Shape;185;g30ed9d716ef_4_22"/>
          <p:cNvSpPr txBox="1"/>
          <p:nvPr>
            <p:ph idx="12" type="sldNum"/>
          </p:nvPr>
        </p:nvSpPr>
        <p:spPr>
          <a:xfrm>
            <a:off x="8737600" y="6700370"/>
            <a:ext cx="2844900" cy="1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6" name="Google Shape;186;g30ed9d716ef_4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840" y="1371600"/>
            <a:ext cx="10058400" cy="4946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0ed9d716ef_4_30"/>
          <p:cNvSpPr txBox="1"/>
          <p:nvPr>
            <p:ph type="title"/>
          </p:nvPr>
        </p:nvSpPr>
        <p:spPr>
          <a:xfrm>
            <a:off x="0" y="177800"/>
            <a:ext cx="12192000" cy="1143000"/>
          </a:xfrm>
          <a:prstGeom prst="rect">
            <a:avLst/>
          </a:prstGeom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Paged Attention </a:t>
            </a:r>
            <a:endParaRPr/>
          </a:p>
        </p:txBody>
      </p:sp>
      <p:sp>
        <p:nvSpPr>
          <p:cNvPr id="193" name="Google Shape;193;g30ed9d716ef_4_30"/>
          <p:cNvSpPr txBox="1"/>
          <p:nvPr>
            <p:ph idx="12" type="sldNum"/>
          </p:nvPr>
        </p:nvSpPr>
        <p:spPr>
          <a:xfrm>
            <a:off x="8737600" y="6700370"/>
            <a:ext cx="2844900" cy="1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4" name="Google Shape;194;g30ed9d716ef_4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840" y="1371600"/>
            <a:ext cx="10058400" cy="4944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0ed9d716ef_4_38"/>
          <p:cNvSpPr txBox="1"/>
          <p:nvPr>
            <p:ph type="title"/>
          </p:nvPr>
        </p:nvSpPr>
        <p:spPr>
          <a:xfrm>
            <a:off x="0" y="177800"/>
            <a:ext cx="12192000" cy="1143000"/>
          </a:xfrm>
          <a:prstGeom prst="rect">
            <a:avLst/>
          </a:prstGeom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Paged Attention </a:t>
            </a:r>
            <a:endParaRPr/>
          </a:p>
        </p:txBody>
      </p:sp>
      <p:sp>
        <p:nvSpPr>
          <p:cNvPr id="201" name="Google Shape;201;g30ed9d716ef_4_38"/>
          <p:cNvSpPr txBox="1"/>
          <p:nvPr>
            <p:ph idx="12" type="sldNum"/>
          </p:nvPr>
        </p:nvSpPr>
        <p:spPr>
          <a:xfrm>
            <a:off x="8737600" y="6700370"/>
            <a:ext cx="2844900" cy="1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2" name="Google Shape;202;g30ed9d716ef_4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840" y="1371600"/>
            <a:ext cx="10058400" cy="4946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0ed9d716ef_4_46"/>
          <p:cNvSpPr txBox="1"/>
          <p:nvPr>
            <p:ph type="title"/>
          </p:nvPr>
        </p:nvSpPr>
        <p:spPr>
          <a:xfrm>
            <a:off x="0" y="177800"/>
            <a:ext cx="12192000" cy="1143000"/>
          </a:xfrm>
          <a:prstGeom prst="rect">
            <a:avLst/>
          </a:prstGeom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Paged Attention </a:t>
            </a:r>
            <a:endParaRPr/>
          </a:p>
        </p:txBody>
      </p:sp>
      <p:sp>
        <p:nvSpPr>
          <p:cNvPr id="209" name="Google Shape;209;g30ed9d716ef_4_46"/>
          <p:cNvSpPr txBox="1"/>
          <p:nvPr>
            <p:ph idx="12" type="sldNum"/>
          </p:nvPr>
        </p:nvSpPr>
        <p:spPr>
          <a:xfrm>
            <a:off x="8737600" y="6700370"/>
            <a:ext cx="2844900" cy="1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0" name="Google Shape;210;g30ed9d716ef_4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840" y="1371600"/>
            <a:ext cx="10058400" cy="4946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ff002fd4d5_0_33"/>
          <p:cNvSpPr txBox="1"/>
          <p:nvPr>
            <p:ph type="title"/>
          </p:nvPr>
        </p:nvSpPr>
        <p:spPr>
          <a:xfrm>
            <a:off x="0" y="177800"/>
            <a:ext cx="12192000" cy="1143000"/>
          </a:xfrm>
          <a:prstGeom prst="rect">
            <a:avLst/>
          </a:prstGeom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KV Cache of Two Requests </a:t>
            </a:r>
            <a:endParaRPr/>
          </a:p>
        </p:txBody>
      </p:sp>
      <p:sp>
        <p:nvSpPr>
          <p:cNvPr id="217" name="Google Shape;217;g2ff002fd4d5_0_33"/>
          <p:cNvSpPr txBox="1"/>
          <p:nvPr>
            <p:ph idx="12" type="sldNum"/>
          </p:nvPr>
        </p:nvSpPr>
        <p:spPr>
          <a:xfrm>
            <a:off x="8737600" y="6700370"/>
            <a:ext cx="2844900" cy="1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8" name="Google Shape;218;g2ff002fd4d5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4325" y="1320800"/>
            <a:ext cx="8363353" cy="5074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015e5f4cad_0_69"/>
          <p:cNvSpPr txBox="1"/>
          <p:nvPr>
            <p:ph type="title"/>
          </p:nvPr>
        </p:nvSpPr>
        <p:spPr>
          <a:xfrm>
            <a:off x="0" y="177800"/>
            <a:ext cx="12192000" cy="1143000"/>
          </a:xfrm>
          <a:prstGeom prst="rect">
            <a:avLst/>
          </a:prstGeom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Parallel sampling</a:t>
            </a:r>
            <a:endParaRPr/>
          </a:p>
        </p:txBody>
      </p:sp>
      <p:sp>
        <p:nvSpPr>
          <p:cNvPr id="225" name="Google Shape;225;g3015e5f4cad_0_69"/>
          <p:cNvSpPr txBox="1"/>
          <p:nvPr>
            <p:ph idx="12" type="sldNum"/>
          </p:nvPr>
        </p:nvSpPr>
        <p:spPr>
          <a:xfrm>
            <a:off x="8737600" y="6700370"/>
            <a:ext cx="2844900" cy="1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6" name="Google Shape;226;g3015e5f4cad_0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625" y="1610288"/>
            <a:ext cx="10572750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015e5f4cad_0_78"/>
          <p:cNvSpPr txBox="1"/>
          <p:nvPr>
            <p:ph type="title"/>
          </p:nvPr>
        </p:nvSpPr>
        <p:spPr>
          <a:xfrm>
            <a:off x="0" y="177800"/>
            <a:ext cx="12192000" cy="1143000"/>
          </a:xfrm>
          <a:prstGeom prst="rect">
            <a:avLst/>
          </a:prstGeom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Beam Search</a:t>
            </a:r>
            <a:endParaRPr/>
          </a:p>
        </p:txBody>
      </p:sp>
      <p:sp>
        <p:nvSpPr>
          <p:cNvPr id="233" name="Google Shape;233;g3015e5f4cad_0_78"/>
          <p:cNvSpPr txBox="1"/>
          <p:nvPr>
            <p:ph idx="12" type="sldNum"/>
          </p:nvPr>
        </p:nvSpPr>
        <p:spPr>
          <a:xfrm>
            <a:off x="8737600" y="6700370"/>
            <a:ext cx="2844900" cy="1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4" name="Google Shape;234;g3015e5f4cad_0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988" y="1320800"/>
            <a:ext cx="10268025" cy="456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"/>
          <p:cNvSpPr txBox="1"/>
          <p:nvPr>
            <p:ph type="title"/>
          </p:nvPr>
        </p:nvSpPr>
        <p:spPr>
          <a:xfrm>
            <a:off x="672300" y="912850"/>
            <a:ext cx="10847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5F05"/>
              </a:buClr>
              <a:buSzPts val="4400"/>
              <a:buFont typeface="Corbel"/>
              <a:buNone/>
            </a:pPr>
            <a:r>
              <a:rPr lang="en-US"/>
              <a:t>Part I: Efficient Memory Management for Large Language Model Serving with PagedAttention</a:t>
            </a:r>
            <a:endParaRPr/>
          </a:p>
        </p:txBody>
      </p:sp>
      <p:sp>
        <p:nvSpPr>
          <p:cNvPr id="84" name="Google Shape;84;p2"/>
          <p:cNvSpPr txBox="1"/>
          <p:nvPr/>
        </p:nvSpPr>
        <p:spPr>
          <a:xfrm>
            <a:off x="791325" y="3223850"/>
            <a:ext cx="10287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Woosuk Kwon,  Zhuohan Li,  Siyuan Zhuang, Ying Sheng,  Lianmin Zheng,  Cody Hao Yu,  Joseph E. Gonzalez, Hao Zhang, Ion Stoica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2"/>
          <p:cNvSpPr txBox="1"/>
          <p:nvPr/>
        </p:nvSpPr>
        <p:spPr>
          <a:xfrm>
            <a:off x="902100" y="4559675"/>
            <a:ext cx="7115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UC Berkeley</a:t>
            </a:r>
            <a:endParaRPr i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Stanford University </a:t>
            </a:r>
            <a:endParaRPr i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UC San Diego</a:t>
            </a:r>
            <a:endParaRPr i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2"/>
          <p:cNvSpPr txBox="1"/>
          <p:nvPr/>
        </p:nvSpPr>
        <p:spPr>
          <a:xfrm>
            <a:off x="5536625" y="422850"/>
            <a:ext cx="380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2"/>
          <p:cNvSpPr txBox="1"/>
          <p:nvPr/>
        </p:nvSpPr>
        <p:spPr>
          <a:xfrm>
            <a:off x="6514425" y="5421575"/>
            <a:ext cx="541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Presenter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Tengjun Jin, Jinwei Yao</a:t>
            </a:r>
            <a:endParaRPr sz="2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0ed9d716ef_4_59"/>
          <p:cNvSpPr txBox="1"/>
          <p:nvPr>
            <p:ph type="title"/>
          </p:nvPr>
        </p:nvSpPr>
        <p:spPr>
          <a:xfrm>
            <a:off x="0" y="177800"/>
            <a:ext cx="12192000" cy="1143000"/>
          </a:xfrm>
          <a:prstGeom prst="rect">
            <a:avLst/>
          </a:prstGeom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Shared Prefix</a:t>
            </a:r>
            <a:endParaRPr/>
          </a:p>
        </p:txBody>
      </p:sp>
      <p:sp>
        <p:nvSpPr>
          <p:cNvPr id="241" name="Google Shape;241;g30ed9d716ef_4_59"/>
          <p:cNvSpPr txBox="1"/>
          <p:nvPr>
            <p:ph idx="12" type="sldNum"/>
          </p:nvPr>
        </p:nvSpPr>
        <p:spPr>
          <a:xfrm>
            <a:off x="8737600" y="6700370"/>
            <a:ext cx="2844900" cy="1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2" name="Google Shape;242;g30ed9d716ef_4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275" y="1362875"/>
            <a:ext cx="10952185" cy="5074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015e5f4cad_0_94"/>
          <p:cNvSpPr txBox="1"/>
          <p:nvPr>
            <p:ph type="title"/>
          </p:nvPr>
        </p:nvSpPr>
        <p:spPr>
          <a:xfrm>
            <a:off x="0" y="177800"/>
            <a:ext cx="12192000" cy="1143000"/>
          </a:xfrm>
          <a:prstGeom prst="rect">
            <a:avLst/>
          </a:prstGeom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Scheduling and Preemption</a:t>
            </a:r>
            <a:endParaRPr/>
          </a:p>
        </p:txBody>
      </p:sp>
      <p:sp>
        <p:nvSpPr>
          <p:cNvPr id="249" name="Google Shape;249;g3015e5f4cad_0_94"/>
          <p:cNvSpPr txBox="1"/>
          <p:nvPr>
            <p:ph idx="12" type="sldNum"/>
          </p:nvPr>
        </p:nvSpPr>
        <p:spPr>
          <a:xfrm>
            <a:off x="8737600" y="6700370"/>
            <a:ext cx="2844900" cy="1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0" name="Google Shape;250;g3015e5f4cad_0_94"/>
          <p:cNvSpPr txBox="1"/>
          <p:nvPr/>
        </p:nvSpPr>
        <p:spPr>
          <a:xfrm>
            <a:off x="1616500" y="1208575"/>
            <a:ext cx="8406000" cy="47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Request traffic surpasses the system’s capacity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First-come-first-serve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 out of the GPU’s physical blocks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All-or-nothing eviction policy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Recover by swapping or recomputation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" name="Google Shape;251;g3015e5f4cad_0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2650" y="3658800"/>
            <a:ext cx="7893701" cy="301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g2ff002fd4d5_2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6575" y="4155906"/>
            <a:ext cx="5491900" cy="2801344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2ff002fd4d5_2_14"/>
          <p:cNvSpPr txBox="1"/>
          <p:nvPr>
            <p:ph type="title"/>
          </p:nvPr>
        </p:nvSpPr>
        <p:spPr>
          <a:xfrm>
            <a:off x="-90875" y="-155400"/>
            <a:ext cx="12192000" cy="1143000"/>
          </a:xfrm>
          <a:prstGeom prst="rect">
            <a:avLst/>
          </a:prstGeom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Evaluation-settings</a:t>
            </a:r>
            <a:endParaRPr/>
          </a:p>
        </p:txBody>
      </p:sp>
      <p:sp>
        <p:nvSpPr>
          <p:cNvPr id="259" name="Google Shape;259;g2ff002fd4d5_2_14"/>
          <p:cNvSpPr txBox="1"/>
          <p:nvPr>
            <p:ph idx="12" type="sldNum"/>
          </p:nvPr>
        </p:nvSpPr>
        <p:spPr>
          <a:xfrm>
            <a:off x="8737600" y="6700370"/>
            <a:ext cx="2844900" cy="1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0" name="Google Shape;260;g2ff002fd4d5_2_14"/>
          <p:cNvSpPr txBox="1"/>
          <p:nvPr>
            <p:ph idx="1" type="body"/>
          </p:nvPr>
        </p:nvSpPr>
        <p:spPr>
          <a:xfrm>
            <a:off x="483575" y="1018500"/>
            <a:ext cx="10565400" cy="3106500"/>
          </a:xfrm>
          <a:prstGeom prst="rect">
            <a:avLst/>
          </a:prstGeom>
        </p:spPr>
        <p:txBody>
          <a:bodyPr anchorCtr="0" anchor="t" bIns="60950" lIns="121900" spcFirstLastPara="1" rIns="121900" wrap="square" tIns="60950">
            <a:normAutofit fontScale="85000"/>
          </a:bodyPr>
          <a:lstStyle/>
          <a:p>
            <a:pPr indent="-408982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3341"/>
              <a:t>Model: OPT models and LLaMA. See Table 1.</a:t>
            </a:r>
            <a:endParaRPr sz="3341"/>
          </a:p>
          <a:p>
            <a:pPr indent="-4089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3341"/>
              <a:t>Workloads: ShareGPT and Alpaca</a:t>
            </a:r>
            <a:r>
              <a:rPr lang="en-US" sz="3341"/>
              <a:t>. Length distribution on Figure.11. </a:t>
            </a:r>
            <a:endParaRPr sz="3341"/>
          </a:p>
          <a:p>
            <a:pPr indent="-4089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3341"/>
              <a:t>Key metrics: serving throughput. </a:t>
            </a:r>
            <a:endParaRPr sz="3341"/>
          </a:p>
          <a:p>
            <a:pPr indent="-408982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-US" sz="3341"/>
              <a:t>The workloads with different </a:t>
            </a:r>
            <a:r>
              <a:rPr b="1" lang="en-US" sz="3341"/>
              <a:t>request rates</a:t>
            </a:r>
            <a:endParaRPr b="1" sz="3341"/>
          </a:p>
          <a:p>
            <a:pPr indent="-408982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9356"/>
              <a:buAutoNum type="alphaLcPeriod"/>
            </a:pPr>
            <a:r>
              <a:rPr lang="en-US" sz="2800"/>
              <a:t>➡️ </a:t>
            </a:r>
            <a:r>
              <a:rPr lang="en-US" sz="3341"/>
              <a:t> </a:t>
            </a:r>
            <a:r>
              <a:rPr b="1" lang="en-US" sz="3341"/>
              <a:t>normalized latency</a:t>
            </a:r>
            <a:r>
              <a:rPr lang="en-US" sz="3341"/>
              <a:t>—the mean of every request’s end-to-end latency divided by its output length</a:t>
            </a:r>
            <a:endParaRPr/>
          </a:p>
        </p:txBody>
      </p:sp>
      <p:pic>
        <p:nvPicPr>
          <p:cNvPr id="261" name="Google Shape;261;g2ff002fd4d5_2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625" y="4289750"/>
            <a:ext cx="5491900" cy="266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g3014cd6d180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1925" y="822075"/>
            <a:ext cx="6076950" cy="544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3014cd6d180_0_1"/>
          <p:cNvSpPr txBox="1"/>
          <p:nvPr>
            <p:ph type="title"/>
          </p:nvPr>
        </p:nvSpPr>
        <p:spPr>
          <a:xfrm>
            <a:off x="-90875" y="-155400"/>
            <a:ext cx="12192000" cy="1143000"/>
          </a:xfrm>
          <a:prstGeom prst="rect">
            <a:avLst/>
          </a:prstGeom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Evaluation-baselines</a:t>
            </a:r>
            <a:endParaRPr/>
          </a:p>
        </p:txBody>
      </p:sp>
      <p:sp>
        <p:nvSpPr>
          <p:cNvPr id="269" name="Google Shape;269;g3014cd6d180_0_1"/>
          <p:cNvSpPr txBox="1"/>
          <p:nvPr>
            <p:ph idx="12" type="sldNum"/>
          </p:nvPr>
        </p:nvSpPr>
        <p:spPr>
          <a:xfrm>
            <a:off x="8737600" y="6700370"/>
            <a:ext cx="2844900" cy="1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0" name="Google Shape;270;g3014cd6d180_0_1"/>
          <p:cNvSpPr txBox="1"/>
          <p:nvPr>
            <p:ph idx="1" type="body"/>
          </p:nvPr>
        </p:nvSpPr>
        <p:spPr>
          <a:xfrm>
            <a:off x="-90875" y="677025"/>
            <a:ext cx="6582600" cy="6023400"/>
          </a:xfrm>
          <a:prstGeom prst="rect">
            <a:avLst/>
          </a:prstGeom>
        </p:spPr>
        <p:txBody>
          <a:bodyPr anchorCtr="0" anchor="t" bIns="60950" lIns="121900" spcFirstLastPara="1" rIns="121900" wrap="square" tIns="6095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baselines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US"/>
              <a:t>FastTransformer: a distributed inference engine highly optimized for </a:t>
            </a:r>
            <a:r>
              <a:rPr b="1" lang="en-US"/>
              <a:t>latency</a:t>
            </a:r>
            <a:r>
              <a:rPr lang="en-US"/>
              <a:t>.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US"/>
              <a:t>Orca: the first work to adopt </a:t>
            </a:r>
            <a:r>
              <a:rPr b="1" lang="en-US"/>
              <a:t>continuous/dynamic batching </a:t>
            </a:r>
            <a:r>
              <a:rPr lang="en-US"/>
              <a:t>for high </a:t>
            </a:r>
            <a:r>
              <a:rPr b="1" lang="en-US"/>
              <a:t>throughput</a:t>
            </a:r>
            <a:r>
              <a:rPr lang="en-US"/>
              <a:t>. </a:t>
            </a:r>
            <a:endParaRPr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LcPeriod"/>
            </a:pPr>
            <a:r>
              <a:rPr lang="en-US"/>
              <a:t>Oracle: know </a:t>
            </a:r>
            <a:r>
              <a:rPr b="1" lang="en-US"/>
              <a:t>exact length </a:t>
            </a:r>
            <a:r>
              <a:rPr lang="en-US"/>
              <a:t>of requests to keep as performance upper-bound.</a:t>
            </a:r>
            <a:endParaRPr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LcPeriod"/>
            </a:pPr>
            <a:r>
              <a:rPr lang="en-US"/>
              <a:t>Pow2: over-reserve </a:t>
            </a:r>
            <a:r>
              <a:rPr b="1" lang="en-US"/>
              <a:t>at most 2x space</a:t>
            </a:r>
            <a:r>
              <a:rPr lang="en-US"/>
              <a:t> for the output.</a:t>
            </a:r>
            <a:endParaRPr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LcPeriod"/>
            </a:pPr>
            <a:r>
              <a:rPr lang="en-US"/>
              <a:t>Max: always preserve </a:t>
            </a:r>
            <a:r>
              <a:rPr b="1" lang="en-US"/>
              <a:t>max length</a:t>
            </a:r>
            <a:r>
              <a:rPr lang="en-US"/>
              <a:t> of the model. i.e, 2048 tokens.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ff002fd4d5_0_62"/>
          <p:cNvSpPr txBox="1"/>
          <p:nvPr>
            <p:ph type="title"/>
          </p:nvPr>
        </p:nvSpPr>
        <p:spPr>
          <a:xfrm>
            <a:off x="0" y="177800"/>
            <a:ext cx="12192000" cy="1143000"/>
          </a:xfrm>
          <a:prstGeom prst="rect">
            <a:avLst/>
          </a:prstGeom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Evaluation-basic sampling</a:t>
            </a:r>
            <a:endParaRPr/>
          </a:p>
        </p:txBody>
      </p:sp>
      <p:sp>
        <p:nvSpPr>
          <p:cNvPr id="277" name="Google Shape;277;g2ff002fd4d5_0_62"/>
          <p:cNvSpPr txBox="1"/>
          <p:nvPr>
            <p:ph idx="12" type="sldNum"/>
          </p:nvPr>
        </p:nvSpPr>
        <p:spPr>
          <a:xfrm>
            <a:off x="8737600" y="6700370"/>
            <a:ext cx="2844900" cy="1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8" name="Google Shape;278;g2ff002fd4d5_0_62"/>
          <p:cNvSpPr txBox="1"/>
          <p:nvPr>
            <p:ph idx="1" type="body"/>
          </p:nvPr>
        </p:nvSpPr>
        <p:spPr>
          <a:xfrm>
            <a:off x="609600" y="1176125"/>
            <a:ext cx="10972800" cy="5079900"/>
          </a:xfrm>
          <a:prstGeom prst="rect">
            <a:avLst/>
          </a:prstGeom>
        </p:spPr>
        <p:txBody>
          <a:bodyPr anchorCtr="0" anchor="t" bIns="60950" lIns="121900" spcFirstLastPara="1" rIns="121900" wrap="square" tIns="6095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Behavior: </a:t>
            </a:r>
            <a:r>
              <a:rPr lang="en-US"/>
              <a:t>request rate ⬆️, the latency initially </a:t>
            </a:r>
            <a:r>
              <a:rPr lang="en-US"/>
              <a:t>⬆️</a:t>
            </a:r>
            <a:r>
              <a:rPr lang="en-US"/>
              <a:t> at a gradual pace but then suddenly explodes.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vLLM with paged attention➡️ larger batch size</a:t>
            </a:r>
            <a:r>
              <a:rPr lang="en-US"/>
              <a:t>➡️ </a:t>
            </a:r>
            <a:r>
              <a:rPr lang="en-US"/>
              <a:t>1.7×–2.7× throughput</a:t>
            </a:r>
            <a:endParaRPr/>
          </a:p>
        </p:txBody>
      </p:sp>
      <p:pic>
        <p:nvPicPr>
          <p:cNvPr id="279" name="Google Shape;279;g2ff002fd4d5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12" y="2489750"/>
            <a:ext cx="10755626" cy="450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2ff002fd4d5_0_62"/>
          <p:cNvSpPr/>
          <p:nvPr/>
        </p:nvSpPr>
        <p:spPr>
          <a:xfrm>
            <a:off x="10037875" y="4953000"/>
            <a:ext cx="1216200" cy="11577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2ff002fd4d5_0_62"/>
          <p:cNvSpPr/>
          <p:nvPr/>
        </p:nvSpPr>
        <p:spPr>
          <a:xfrm>
            <a:off x="11151575" y="4220300"/>
            <a:ext cx="908700" cy="688800"/>
          </a:xfrm>
          <a:prstGeom prst="wedgeRectCallout">
            <a:avLst>
              <a:gd fmla="val -34616" name="adj1"/>
              <a:gd fmla="val 81903" name="adj2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Compute-bound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ff002fd4d5_0_70"/>
          <p:cNvSpPr txBox="1"/>
          <p:nvPr>
            <p:ph type="title"/>
          </p:nvPr>
        </p:nvSpPr>
        <p:spPr>
          <a:xfrm>
            <a:off x="0" y="177800"/>
            <a:ext cx="12192000" cy="1143000"/>
          </a:xfrm>
          <a:prstGeom prst="rect">
            <a:avLst/>
          </a:prstGeom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Evaluation-parallel sampling and beam search</a:t>
            </a:r>
            <a:endParaRPr/>
          </a:p>
        </p:txBody>
      </p:sp>
      <p:sp>
        <p:nvSpPr>
          <p:cNvPr id="288" name="Google Shape;288;g2ff002fd4d5_0_70"/>
          <p:cNvSpPr txBox="1"/>
          <p:nvPr>
            <p:ph idx="12" type="sldNum"/>
          </p:nvPr>
        </p:nvSpPr>
        <p:spPr>
          <a:xfrm>
            <a:off x="8737600" y="6700370"/>
            <a:ext cx="2844900" cy="1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9" name="Google Shape;289;g2ff002fd4d5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836" y="1978900"/>
            <a:ext cx="10526215" cy="4690212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2ff002fd4d5_0_70"/>
          <p:cNvSpPr txBox="1"/>
          <p:nvPr/>
        </p:nvSpPr>
        <p:spPr>
          <a:xfrm>
            <a:off x="658825" y="929650"/>
            <a:ext cx="10874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rgbClr val="FF5F05"/>
              </a:buClr>
              <a:buSzPts val="1800"/>
              <a:buFont typeface="Noto Sans Symbols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Larger width(beam width=4/6)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➡️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prompt KV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cache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sharing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➡️ more(1.8X/2.3X) improvement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014cd6d180_0_25"/>
          <p:cNvSpPr txBox="1"/>
          <p:nvPr>
            <p:ph type="title"/>
          </p:nvPr>
        </p:nvSpPr>
        <p:spPr>
          <a:xfrm>
            <a:off x="0" y="177800"/>
            <a:ext cx="12192000" cy="1143000"/>
          </a:xfrm>
          <a:prstGeom prst="rect">
            <a:avLst/>
          </a:prstGeom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Evaluation-parallel sampling and beam search</a:t>
            </a:r>
            <a:endParaRPr/>
          </a:p>
        </p:txBody>
      </p:sp>
      <p:sp>
        <p:nvSpPr>
          <p:cNvPr id="297" name="Google Shape;297;g3014cd6d180_0_25"/>
          <p:cNvSpPr txBox="1"/>
          <p:nvPr>
            <p:ph idx="12" type="sldNum"/>
          </p:nvPr>
        </p:nvSpPr>
        <p:spPr>
          <a:xfrm>
            <a:off x="8737600" y="6700370"/>
            <a:ext cx="2844900" cy="1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8" name="Google Shape;298;g3014cd6d180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150" y="2858550"/>
            <a:ext cx="8643225" cy="370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3014cd6d180_0_25"/>
          <p:cNvSpPr txBox="1"/>
          <p:nvPr/>
        </p:nvSpPr>
        <p:spPr>
          <a:xfrm>
            <a:off x="1228675" y="1320800"/>
            <a:ext cx="10089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rgbClr val="FF5F05"/>
              </a:buClr>
              <a:buSzPts val="1800"/>
              <a:buFont typeface="Noto Sans Symbols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memory saving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5F05"/>
              </a:buClr>
              <a:buSzPts val="1800"/>
              <a:buFont typeface="Noto Sans Symbols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#(blocks saved by sharing)/ #(total blocks if no sharing)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5F05"/>
              </a:buClr>
              <a:buSzPts val="1800"/>
              <a:buFont typeface="Noto Sans Symbols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vLLM supports sharing of prompt among requests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g2ff002fd4d5_0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7275" y="3568863"/>
            <a:ext cx="6628100" cy="305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2ff002fd4d5_0_77"/>
          <p:cNvSpPr txBox="1"/>
          <p:nvPr>
            <p:ph type="title"/>
          </p:nvPr>
        </p:nvSpPr>
        <p:spPr>
          <a:xfrm>
            <a:off x="0" y="177800"/>
            <a:ext cx="12192000" cy="1143000"/>
          </a:xfrm>
          <a:prstGeom prst="rect">
            <a:avLst/>
          </a:prstGeom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Evaluation-s</a:t>
            </a:r>
            <a:r>
              <a:rPr lang="en-US"/>
              <a:t>hared prefix &amp; chatbot</a:t>
            </a:r>
            <a:endParaRPr/>
          </a:p>
        </p:txBody>
      </p:sp>
      <p:sp>
        <p:nvSpPr>
          <p:cNvPr id="307" name="Google Shape;307;g2ff002fd4d5_0_77"/>
          <p:cNvSpPr txBox="1"/>
          <p:nvPr>
            <p:ph idx="12" type="sldNum"/>
          </p:nvPr>
        </p:nvSpPr>
        <p:spPr>
          <a:xfrm>
            <a:off x="8737600" y="6700370"/>
            <a:ext cx="2844900" cy="1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8" name="Google Shape;308;g2ff002fd4d5_0_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042" y="3429000"/>
            <a:ext cx="5376857" cy="3547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g2ff002fd4d5_0_77"/>
          <p:cNvSpPr txBox="1"/>
          <p:nvPr/>
        </p:nvSpPr>
        <p:spPr>
          <a:xfrm>
            <a:off x="658800" y="1156775"/>
            <a:ext cx="108744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rgbClr val="FF5F05"/>
              </a:buClr>
              <a:buSzPts val="1800"/>
              <a:buFont typeface="Noto Sans Symbols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prefix (Figure 16)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5F05"/>
              </a:buClr>
              <a:buSzPts val="1800"/>
              <a:buFont typeface="Noto Sans Symbols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shots(shot=1 or 5)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➡️ more prompt KV cache sharing➡️ more improvement (1.8X/3.4X)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5F05"/>
              </a:buClr>
              <a:buSzPts val="1800"/>
              <a:buFont typeface="Noto Sans Symbols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Chatbot (Figure 17)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5F05"/>
              </a:buClr>
              <a:buSzPts val="1800"/>
              <a:buFont typeface="Noto Sans Symbols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1.5 X throughput compared with Orca(Oracle)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ff002fd4d5_0_86"/>
          <p:cNvSpPr txBox="1"/>
          <p:nvPr>
            <p:ph type="title"/>
          </p:nvPr>
        </p:nvSpPr>
        <p:spPr>
          <a:xfrm>
            <a:off x="0" y="177800"/>
            <a:ext cx="12192000" cy="1143000"/>
          </a:xfrm>
          <a:prstGeom prst="rect">
            <a:avLst/>
          </a:prstGeom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Ablation Studies</a:t>
            </a:r>
            <a:endParaRPr/>
          </a:p>
        </p:txBody>
      </p:sp>
      <p:sp>
        <p:nvSpPr>
          <p:cNvPr id="316" name="Google Shape;316;g2ff002fd4d5_0_86"/>
          <p:cNvSpPr txBox="1"/>
          <p:nvPr>
            <p:ph idx="12" type="sldNum"/>
          </p:nvPr>
        </p:nvSpPr>
        <p:spPr>
          <a:xfrm>
            <a:off x="8737600" y="6700370"/>
            <a:ext cx="2844900" cy="1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7" name="Google Shape;317;g2ff002fd4d5_0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2960" y="2567950"/>
            <a:ext cx="7219040" cy="37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2ff002fd4d5_0_86"/>
          <p:cNvSpPr txBox="1"/>
          <p:nvPr/>
        </p:nvSpPr>
        <p:spPr>
          <a:xfrm>
            <a:off x="307175" y="1320800"/>
            <a:ext cx="11105100" cy="2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rgbClr val="FF5F05"/>
              </a:buClr>
              <a:buSzPts val="1800"/>
              <a:buFont typeface="Noto Sans Symbols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Kernel: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18 a)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5F05"/>
              </a:buClr>
              <a:buSzPts val="1800"/>
              <a:buFont typeface="Noto Sans Symbols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20–26% higher attention kernel latency, due to block read/writes.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g2ff002fd4d5_0_86"/>
          <p:cNvSpPr txBox="1"/>
          <p:nvPr/>
        </p:nvSpPr>
        <p:spPr>
          <a:xfrm>
            <a:off x="307175" y="2690250"/>
            <a:ext cx="49146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rgbClr val="FF5F05"/>
              </a:buClr>
              <a:buSzPts val="1800"/>
              <a:buFont typeface="Noto Sans Symbols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blocksize: Figure 18 b)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5F05"/>
              </a:buClr>
              <a:buSzPts val="1800"/>
              <a:buFont typeface="Noto Sans Symbols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 small: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fully utilize the GPU’s parallelism for reading and processing KV.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5F05"/>
              </a:buClr>
              <a:buSzPts val="1800"/>
              <a:buFont typeface="Noto Sans Symbols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 large:internal fragmentation increases.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014cd6d180_0_52"/>
          <p:cNvSpPr txBox="1"/>
          <p:nvPr>
            <p:ph type="title"/>
          </p:nvPr>
        </p:nvSpPr>
        <p:spPr>
          <a:xfrm>
            <a:off x="0" y="177800"/>
            <a:ext cx="12192000" cy="1143000"/>
          </a:xfrm>
          <a:prstGeom prst="rect">
            <a:avLst/>
          </a:prstGeom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Ablation Studies</a:t>
            </a:r>
            <a:endParaRPr/>
          </a:p>
        </p:txBody>
      </p:sp>
      <p:sp>
        <p:nvSpPr>
          <p:cNvPr id="326" name="Google Shape;326;g3014cd6d180_0_52"/>
          <p:cNvSpPr txBox="1"/>
          <p:nvPr>
            <p:ph idx="12" type="sldNum"/>
          </p:nvPr>
        </p:nvSpPr>
        <p:spPr>
          <a:xfrm>
            <a:off x="8737600" y="6700370"/>
            <a:ext cx="2844900" cy="1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7" name="Google Shape;327;g3014cd6d180_0_52"/>
          <p:cNvSpPr txBox="1"/>
          <p:nvPr/>
        </p:nvSpPr>
        <p:spPr>
          <a:xfrm>
            <a:off x="307175" y="1320800"/>
            <a:ext cx="11105100" cy="2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rgbClr val="FF5F05"/>
              </a:buClr>
              <a:buSzPts val="1800"/>
              <a:buFont typeface="Noto Sans Symbols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Recomputation and Swapping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5F05"/>
              </a:buClr>
              <a:buSzPts val="1800"/>
              <a:buFont typeface="Noto Sans Symbols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trade-off between computation and memory access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g3014cd6d180_0_52"/>
          <p:cNvSpPr txBox="1"/>
          <p:nvPr/>
        </p:nvSpPr>
        <p:spPr>
          <a:xfrm>
            <a:off x="307175" y="2690250"/>
            <a:ext cx="54579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rgbClr val="FF5F05"/>
              </a:buClr>
              <a:buSzPts val="1800"/>
              <a:buFont typeface="Noto Sans Symbols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 block size (&lt;16)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5F05"/>
              </a:buClr>
              <a:buSzPts val="1800"/>
              <a:buFont typeface="Noto Sans Symbols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recomputation is better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5F05"/>
              </a:buClr>
              <a:buSzPts val="1800"/>
              <a:buFont typeface="Noto Sans Symbols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 PCIE usage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5F05"/>
              </a:buClr>
              <a:buSzPts val="1800"/>
              <a:buFont typeface="Noto Sans Symbols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 block size (&gt;128)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5F05"/>
              </a:buClr>
              <a:buSzPts val="1800"/>
              <a:buFont typeface="Noto Sans Symbols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swapping is better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5F05"/>
              </a:buClr>
              <a:buSzPts val="1800"/>
              <a:buFont typeface="Noto Sans Symbols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medium (16-64)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5F05"/>
              </a:buClr>
              <a:buSzPts val="1800"/>
              <a:buFont typeface="Noto Sans Symbols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either is fine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9" name="Google Shape;329;g3014cd6d180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1775" y="2250936"/>
            <a:ext cx="6970225" cy="4449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ff002fd4d5_0_1"/>
          <p:cNvSpPr txBox="1"/>
          <p:nvPr>
            <p:ph type="title"/>
          </p:nvPr>
        </p:nvSpPr>
        <p:spPr>
          <a:xfrm>
            <a:off x="0" y="1778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5F05"/>
              </a:buClr>
              <a:buSzPts val="4400"/>
              <a:buFont typeface="Corbel"/>
              <a:buNone/>
            </a:pPr>
            <a:r>
              <a:rPr lang="en-US"/>
              <a:t>Outlines</a:t>
            </a:r>
            <a:endParaRPr/>
          </a:p>
        </p:txBody>
      </p:sp>
      <p:sp>
        <p:nvSpPr>
          <p:cNvPr id="93" name="Google Shape;93;g2ff002fd4d5_0_1"/>
          <p:cNvSpPr txBox="1"/>
          <p:nvPr>
            <p:ph idx="10" type="dt"/>
          </p:nvPr>
        </p:nvSpPr>
        <p:spPr>
          <a:xfrm>
            <a:off x="609600" y="6700370"/>
            <a:ext cx="28449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8/28/24</a:t>
            </a:r>
            <a:endParaRPr/>
          </a:p>
        </p:txBody>
      </p:sp>
      <p:sp>
        <p:nvSpPr>
          <p:cNvPr id="94" name="Google Shape;94;g2ff002fd4d5_0_1"/>
          <p:cNvSpPr txBox="1"/>
          <p:nvPr>
            <p:ph idx="11" type="ftr"/>
          </p:nvPr>
        </p:nvSpPr>
        <p:spPr>
          <a:xfrm>
            <a:off x="2946400" y="6695668"/>
            <a:ext cx="6299100" cy="1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CS598: Deep Learning with Graphs, Jiaxuan You</a:t>
            </a:r>
            <a:endParaRPr i="1"/>
          </a:p>
        </p:txBody>
      </p:sp>
      <p:sp>
        <p:nvSpPr>
          <p:cNvPr id="95" name="Google Shape;95;g2ff002fd4d5_0_1"/>
          <p:cNvSpPr txBox="1"/>
          <p:nvPr>
            <p:ph idx="12" type="sldNum"/>
          </p:nvPr>
        </p:nvSpPr>
        <p:spPr>
          <a:xfrm>
            <a:off x="8737600" y="6700370"/>
            <a:ext cx="28449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" name="Google Shape;96;g2ff002fd4d5_0_1"/>
          <p:cNvSpPr txBox="1"/>
          <p:nvPr>
            <p:ph idx="1" type="body"/>
          </p:nvPr>
        </p:nvSpPr>
        <p:spPr>
          <a:xfrm>
            <a:off x="560400" y="1209500"/>
            <a:ext cx="109728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Background(1-2 pages): </a:t>
            </a:r>
            <a:endParaRPr/>
          </a:p>
          <a:p>
            <a:pPr indent="-406392" lvl="0" marL="342892" rtl="0" algn="l"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b="1" lang="en-US"/>
              <a:t>Huggingface TGI, DeepSpeed-&gt;continuous memory</a:t>
            </a:r>
            <a:endParaRPr/>
          </a:p>
          <a:p>
            <a:pPr indent="-342892" lvl="0" marL="342892" rtl="0" algn="l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 sz="2800"/>
              <a:t>Standard ML methods do not (explicitly) model relations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Motivation &amp; Problem(1-2)</a:t>
            </a:r>
            <a:br>
              <a:rPr b="1" lang="en-US"/>
            </a:br>
            <a:r>
              <a:rPr b="1" lang="en-US"/>
              <a:t>Method (8)</a:t>
            </a:r>
            <a:endParaRPr/>
          </a:p>
          <a:p>
            <a:pPr indent="-342892" lvl="0" marL="342892" rtl="0" algn="l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/>
              <a:t>paged</a:t>
            </a:r>
            <a:endParaRPr/>
          </a:p>
          <a:p>
            <a:pPr indent="-279392" lvl="0" marL="342892" rtl="0" algn="l">
              <a:spcBef>
                <a:spcPts val="56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batching, etc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Evaluation</a:t>
            </a:r>
            <a:r>
              <a:rPr b="1" lang="en-US"/>
              <a:t> (8)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Discussion(3-5)</a:t>
            </a:r>
            <a:endParaRPr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ff002fd4d5_0_17"/>
          <p:cNvSpPr txBox="1"/>
          <p:nvPr>
            <p:ph type="title"/>
          </p:nvPr>
        </p:nvSpPr>
        <p:spPr>
          <a:xfrm>
            <a:off x="0" y="177800"/>
            <a:ext cx="12192000" cy="1143000"/>
          </a:xfrm>
          <a:prstGeom prst="rect">
            <a:avLst/>
          </a:prstGeom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Discussion: takeaways</a:t>
            </a:r>
            <a:endParaRPr/>
          </a:p>
        </p:txBody>
      </p:sp>
      <p:sp>
        <p:nvSpPr>
          <p:cNvPr id="336" name="Google Shape;336;g2ff002fd4d5_0_17"/>
          <p:cNvSpPr txBox="1"/>
          <p:nvPr>
            <p:ph idx="12" type="sldNum"/>
          </p:nvPr>
        </p:nvSpPr>
        <p:spPr>
          <a:xfrm>
            <a:off x="8737600" y="6700370"/>
            <a:ext cx="2844900" cy="1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7" name="Google Shape;337;g2ff002fd4d5_0_17"/>
          <p:cNvSpPr txBox="1"/>
          <p:nvPr/>
        </p:nvSpPr>
        <p:spPr>
          <a:xfrm>
            <a:off x="685200" y="1202675"/>
            <a:ext cx="10821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rgbClr val="FF5F05"/>
              </a:buClr>
              <a:buSzPts val="1800"/>
              <a:buFont typeface="Noto Sans Symbols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Paged memory management can efficiently increase batch size by reducing memory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fragmentation and reservation. 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g2ff002fd4d5_0_17"/>
          <p:cNvSpPr txBox="1"/>
          <p:nvPr/>
        </p:nvSpPr>
        <p:spPr>
          <a:xfrm>
            <a:off x="685200" y="2382300"/>
            <a:ext cx="10349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rgbClr val="FF5F05"/>
              </a:buClr>
              <a:buSzPts val="1800"/>
              <a:buFont typeface="Noto Sans Symbols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fit the paged memory management, attention kernel in vLLM introduces 20% additional overhead.</a:t>
            </a:r>
            <a:endParaRPr/>
          </a:p>
        </p:txBody>
      </p:sp>
      <p:sp>
        <p:nvSpPr>
          <p:cNvPr id="339" name="Google Shape;339;g2ff002fd4d5_0_17"/>
          <p:cNvSpPr txBox="1"/>
          <p:nvPr/>
        </p:nvSpPr>
        <p:spPr>
          <a:xfrm>
            <a:off x="685200" y="3702788"/>
            <a:ext cx="1034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rgbClr val="FF5F05"/>
              </a:buClr>
              <a:buSzPts val="1800"/>
              <a:buFont typeface="Noto Sans Symbols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Block size matters in memory management.</a:t>
            </a:r>
            <a:endParaRPr/>
          </a:p>
        </p:txBody>
      </p:sp>
      <p:sp>
        <p:nvSpPr>
          <p:cNvPr id="340" name="Google Shape;340;g2ff002fd4d5_0_17"/>
          <p:cNvSpPr txBox="1"/>
          <p:nvPr/>
        </p:nvSpPr>
        <p:spPr>
          <a:xfrm>
            <a:off x="779725" y="4756888"/>
            <a:ext cx="1034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rgbClr val="FF5F05"/>
              </a:buClr>
              <a:buSzPts val="1800"/>
              <a:buFont typeface="Noto Sans Symbols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Swapping and recomputation is a trade-off.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ff002fd4d5_0_41"/>
          <p:cNvSpPr txBox="1"/>
          <p:nvPr>
            <p:ph type="title"/>
          </p:nvPr>
        </p:nvSpPr>
        <p:spPr>
          <a:xfrm>
            <a:off x="0" y="177800"/>
            <a:ext cx="12192000" cy="1143000"/>
          </a:xfrm>
          <a:prstGeom prst="rect">
            <a:avLst/>
          </a:prstGeom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Discussion: limitations</a:t>
            </a:r>
            <a:endParaRPr/>
          </a:p>
        </p:txBody>
      </p:sp>
      <p:sp>
        <p:nvSpPr>
          <p:cNvPr id="347" name="Google Shape;347;g2ff002fd4d5_0_41"/>
          <p:cNvSpPr txBox="1"/>
          <p:nvPr>
            <p:ph idx="12" type="sldNum"/>
          </p:nvPr>
        </p:nvSpPr>
        <p:spPr>
          <a:xfrm>
            <a:off x="8737600" y="6700370"/>
            <a:ext cx="2844900" cy="1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8" name="Google Shape;348;g2ff002fd4d5_0_41"/>
          <p:cNvSpPr txBox="1"/>
          <p:nvPr/>
        </p:nvSpPr>
        <p:spPr>
          <a:xfrm>
            <a:off x="658825" y="1320800"/>
            <a:ext cx="10923600" cy="2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rgbClr val="FF5F05"/>
              </a:buClr>
              <a:buSzPts val="1800"/>
              <a:buFont typeface="Noto Sans Symbols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L1: The KV cache sharing pattern cannot support general tree-structured management.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5F05"/>
              </a:buClr>
              <a:buSzPts val="1800"/>
              <a:buFont typeface="Noto Sans Symbols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 for the prompt.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g2ff002fd4d5_0_41"/>
          <p:cNvSpPr txBox="1"/>
          <p:nvPr/>
        </p:nvSpPr>
        <p:spPr>
          <a:xfrm>
            <a:off x="658825" y="4586750"/>
            <a:ext cx="10542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rgbClr val="FF5F05"/>
              </a:buClr>
              <a:buSzPts val="1800"/>
              <a:buFont typeface="Noto Sans Symbols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L3: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Throughput is not all you need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5F05"/>
              </a:buClr>
              <a:buSzPts val="1800"/>
              <a:buFont typeface="Noto Sans Symbols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Goodput, the number of completed requests per second that adheres to SLOs (TTFT and TPOT requirements)</a:t>
            </a:r>
            <a:endParaRPr/>
          </a:p>
        </p:txBody>
      </p:sp>
      <p:sp>
        <p:nvSpPr>
          <p:cNvPr id="350" name="Google Shape;350;g2ff002fd4d5_0_41"/>
          <p:cNvSpPr txBox="1"/>
          <p:nvPr/>
        </p:nvSpPr>
        <p:spPr>
          <a:xfrm>
            <a:off x="718525" y="2931525"/>
            <a:ext cx="10422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rgbClr val="FF5F05"/>
              </a:buClr>
              <a:buSzPts val="1800"/>
              <a:buFont typeface="Noto Sans Symbols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L2: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Continuous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batching causes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interference between prefill and decode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5F05"/>
              </a:buClr>
              <a:buSzPts val="1800"/>
              <a:buFont typeface="Noto Sans Symbols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over-provision resources to meet the latency goal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ff002fd4d5_0_55"/>
          <p:cNvSpPr txBox="1"/>
          <p:nvPr>
            <p:ph type="title"/>
          </p:nvPr>
        </p:nvSpPr>
        <p:spPr>
          <a:xfrm>
            <a:off x="0" y="177800"/>
            <a:ext cx="12192000" cy="1143000"/>
          </a:xfrm>
          <a:prstGeom prst="rect">
            <a:avLst/>
          </a:prstGeom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Discussion: future work</a:t>
            </a:r>
            <a:endParaRPr/>
          </a:p>
        </p:txBody>
      </p:sp>
      <p:sp>
        <p:nvSpPr>
          <p:cNvPr id="357" name="Google Shape;357;g2ff002fd4d5_0_55"/>
          <p:cNvSpPr txBox="1"/>
          <p:nvPr>
            <p:ph idx="12" type="sldNum"/>
          </p:nvPr>
        </p:nvSpPr>
        <p:spPr>
          <a:xfrm>
            <a:off x="8737600" y="6700370"/>
            <a:ext cx="2844900" cy="1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8" name="Google Shape;358;g2ff002fd4d5_0_55"/>
          <p:cNvSpPr txBox="1"/>
          <p:nvPr/>
        </p:nvSpPr>
        <p:spPr>
          <a:xfrm>
            <a:off x="685200" y="1202650"/>
            <a:ext cx="108216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rgbClr val="FF5F05"/>
              </a:buClr>
              <a:buSzPts val="1800"/>
              <a:buFont typeface="Noto Sans Symbols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solve L1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➡️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reusing KV cache in a tree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structure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5F05"/>
              </a:buClr>
              <a:buSzPts val="1800"/>
              <a:buFont typeface="Noto Sans Symbols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Storage: SGLang supports tree-structured KV cache management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5F05"/>
              </a:buClr>
              <a:buSzPts val="1800"/>
              <a:buFont typeface="Noto Sans Symbols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Memory access: DeFT supports IO reuse of tree-structured KV cache in attention calculation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➡️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latency speedup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g2ff002fd4d5_0_55"/>
          <p:cNvSpPr txBox="1"/>
          <p:nvPr/>
        </p:nvSpPr>
        <p:spPr>
          <a:xfrm>
            <a:off x="685200" y="3429000"/>
            <a:ext cx="108216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rgbClr val="FF5F05"/>
              </a:buClr>
              <a:buSzPts val="1800"/>
              <a:buFont typeface="Noto Sans Symbols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solve L2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L3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➡️  balance/decouple prefill &amp; decode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5F05"/>
              </a:buClr>
              <a:buSzPts val="1800"/>
              <a:buFont typeface="Noto Sans Symbols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Chunked-prefill: Sarathi-Serve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5F05"/>
              </a:buClr>
              <a:buSzPts val="1800"/>
              <a:buFont typeface="Noto Sans Symbols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Prefill &amp; Decode disaggregation: Distserve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ff002fd4d5_2_21"/>
          <p:cNvSpPr txBox="1"/>
          <p:nvPr>
            <p:ph type="title"/>
          </p:nvPr>
        </p:nvSpPr>
        <p:spPr>
          <a:xfrm>
            <a:off x="609025" y="1135600"/>
            <a:ext cx="10847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5F05"/>
              </a:buClr>
              <a:buSzPts val="4400"/>
              <a:buFont typeface="Corbel"/>
              <a:buNone/>
            </a:pPr>
            <a:r>
              <a:rPr lang="en-US"/>
              <a:t>Part I</a:t>
            </a:r>
            <a:r>
              <a:rPr lang="en-US"/>
              <a:t>I</a:t>
            </a:r>
            <a:r>
              <a:rPr lang="en-US"/>
              <a:t>: </a:t>
            </a:r>
            <a:r>
              <a:rPr lang="en-US"/>
              <a:t>Taming Throughput-Latency Tradeoff in LLM Inference with </a:t>
            </a:r>
            <a:r>
              <a:rPr i="1" lang="en-US"/>
              <a:t>Sarathi-Serve</a:t>
            </a:r>
            <a:endParaRPr i="1"/>
          </a:p>
        </p:txBody>
      </p:sp>
      <p:sp>
        <p:nvSpPr>
          <p:cNvPr id="365" name="Google Shape;365;g2ff002fd4d5_2_21"/>
          <p:cNvSpPr txBox="1"/>
          <p:nvPr/>
        </p:nvSpPr>
        <p:spPr>
          <a:xfrm>
            <a:off x="609025" y="2760575"/>
            <a:ext cx="10847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Amey Agrawal, Nitin Kedia, Ashish Panwar, Jayashree Mohan,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Nipun Kwatra, Bhargv S. Gulavani, Alexey Tumanov,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Ramachandran Ramjee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g2ff002fd4d5_2_21"/>
          <p:cNvSpPr txBox="1"/>
          <p:nvPr/>
        </p:nvSpPr>
        <p:spPr>
          <a:xfrm>
            <a:off x="609025" y="4501050"/>
            <a:ext cx="7115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Microsoft Research India</a:t>
            </a:r>
            <a:endParaRPr i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Georgia Institute of Technology</a:t>
            </a:r>
            <a:endParaRPr i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g2ff002fd4d5_2_21"/>
          <p:cNvSpPr txBox="1"/>
          <p:nvPr/>
        </p:nvSpPr>
        <p:spPr>
          <a:xfrm>
            <a:off x="7921675" y="4886425"/>
            <a:ext cx="371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Presenter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Yuxuan Zhu</a:t>
            </a:r>
            <a:endParaRPr sz="2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ff002fd4d5_2_42"/>
          <p:cNvSpPr txBox="1"/>
          <p:nvPr>
            <p:ph type="title"/>
          </p:nvPr>
        </p:nvSpPr>
        <p:spPr>
          <a:xfrm>
            <a:off x="0" y="177800"/>
            <a:ext cx="12192000" cy="1143000"/>
          </a:xfrm>
          <a:prstGeom prst="rect">
            <a:avLst/>
          </a:prstGeom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Trade-off in LLM Inference</a:t>
            </a:r>
            <a:endParaRPr/>
          </a:p>
        </p:txBody>
      </p:sp>
      <p:sp>
        <p:nvSpPr>
          <p:cNvPr id="374" name="Google Shape;374;g2ff002fd4d5_2_42"/>
          <p:cNvSpPr txBox="1"/>
          <p:nvPr>
            <p:ph idx="12" type="sldNum"/>
          </p:nvPr>
        </p:nvSpPr>
        <p:spPr>
          <a:xfrm>
            <a:off x="8737600" y="6700370"/>
            <a:ext cx="2844900" cy="1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5" name="Google Shape;375;g2ff002fd4d5_2_42"/>
          <p:cNvSpPr txBox="1"/>
          <p:nvPr/>
        </p:nvSpPr>
        <p:spPr>
          <a:xfrm>
            <a:off x="658825" y="1408200"/>
            <a:ext cx="6913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Throughput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# queries processed / second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Latency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time to generate a token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g2ff002fd4d5_2_42"/>
          <p:cNvSpPr txBox="1"/>
          <p:nvPr/>
        </p:nvSpPr>
        <p:spPr>
          <a:xfrm>
            <a:off x="658825" y="3121200"/>
            <a:ext cx="6913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Both are important.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achieve both?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7" name="Google Shape;377;g2ff002fd4d5_2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9500" y="2670300"/>
            <a:ext cx="5008974" cy="361727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g2ff002fd4d5_2_42"/>
          <p:cNvSpPr/>
          <p:nvPr/>
        </p:nvSpPr>
        <p:spPr>
          <a:xfrm>
            <a:off x="7955075" y="2619900"/>
            <a:ext cx="3038750" cy="1618200"/>
          </a:xfrm>
          <a:custGeom>
            <a:rect b="b" l="l" r="r" t="t"/>
            <a:pathLst>
              <a:path extrusionOk="0" h="64728" w="121550">
                <a:moveTo>
                  <a:pt x="0" y="64728"/>
                </a:moveTo>
                <a:cubicBezTo>
                  <a:pt x="9965" y="62422"/>
                  <a:pt x="39529" y="61681"/>
                  <a:pt x="59787" y="50893"/>
                </a:cubicBezTo>
                <a:cubicBezTo>
                  <a:pt x="80045" y="40105"/>
                  <a:pt x="111256" y="8482"/>
                  <a:pt x="121550" y="0"/>
                </a:cubicBezTo>
              </a:path>
            </a:pathLst>
          </a:custGeom>
          <a:noFill/>
          <a:ln cap="flat" cmpd="sng" w="38100">
            <a:solidFill>
              <a:srgbClr val="C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379" name="Google Shape;379;g2ff002fd4d5_2_42"/>
          <p:cNvSpPr txBox="1"/>
          <p:nvPr/>
        </p:nvSpPr>
        <p:spPr>
          <a:xfrm>
            <a:off x="658825" y="4990450"/>
            <a:ext cx="561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really for the current SOTA …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ff002fd4d5_2_56"/>
          <p:cNvSpPr/>
          <p:nvPr/>
        </p:nvSpPr>
        <p:spPr>
          <a:xfrm>
            <a:off x="4396925" y="2070913"/>
            <a:ext cx="7132200" cy="2631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5F0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g2ff002fd4d5_2_56"/>
          <p:cNvSpPr/>
          <p:nvPr/>
        </p:nvSpPr>
        <p:spPr>
          <a:xfrm>
            <a:off x="887825" y="2070925"/>
            <a:ext cx="3509100" cy="2631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g2ff002fd4d5_2_56"/>
          <p:cNvSpPr txBox="1"/>
          <p:nvPr>
            <p:ph type="title"/>
          </p:nvPr>
        </p:nvSpPr>
        <p:spPr>
          <a:xfrm>
            <a:off x="0" y="177800"/>
            <a:ext cx="12192000" cy="1143000"/>
          </a:xfrm>
          <a:prstGeom prst="rect">
            <a:avLst/>
          </a:prstGeom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Demystifying LLM Inference</a:t>
            </a:r>
            <a:endParaRPr/>
          </a:p>
        </p:txBody>
      </p:sp>
      <p:sp>
        <p:nvSpPr>
          <p:cNvPr id="388" name="Google Shape;388;g2ff002fd4d5_2_56"/>
          <p:cNvSpPr txBox="1"/>
          <p:nvPr>
            <p:ph idx="12" type="sldNum"/>
          </p:nvPr>
        </p:nvSpPr>
        <p:spPr>
          <a:xfrm>
            <a:off x="8737600" y="6700370"/>
            <a:ext cx="2844900" cy="1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9" name="Google Shape;389;g2ff002fd4d5_2_56"/>
          <p:cNvSpPr/>
          <p:nvPr/>
        </p:nvSpPr>
        <p:spPr>
          <a:xfrm>
            <a:off x="1144625" y="2389825"/>
            <a:ext cx="2977200" cy="6918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Iteration 0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g2ff002fd4d5_2_56"/>
          <p:cNvSpPr/>
          <p:nvPr/>
        </p:nvSpPr>
        <p:spPr>
          <a:xfrm>
            <a:off x="4918538" y="2389825"/>
            <a:ext cx="1329900" cy="6918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Itr.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 1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g2ff002fd4d5_2_56"/>
          <p:cNvSpPr/>
          <p:nvPr/>
        </p:nvSpPr>
        <p:spPr>
          <a:xfrm>
            <a:off x="7045150" y="2389825"/>
            <a:ext cx="1329900" cy="6918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Itr.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 2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g2ff002fd4d5_2_56"/>
          <p:cNvSpPr/>
          <p:nvPr/>
        </p:nvSpPr>
        <p:spPr>
          <a:xfrm>
            <a:off x="9171750" y="2389825"/>
            <a:ext cx="1329900" cy="6918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Itr.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 3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g2ff002fd4d5_2_56"/>
          <p:cNvSpPr/>
          <p:nvPr/>
        </p:nvSpPr>
        <p:spPr>
          <a:xfrm>
            <a:off x="1144625" y="3922025"/>
            <a:ext cx="519000" cy="45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CS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g2ff002fd4d5_2_56"/>
          <p:cNvSpPr/>
          <p:nvPr/>
        </p:nvSpPr>
        <p:spPr>
          <a:xfrm>
            <a:off x="1902300" y="3922150"/>
            <a:ext cx="687600" cy="45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598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g2ff002fd4d5_2_56"/>
          <p:cNvSpPr/>
          <p:nvPr/>
        </p:nvSpPr>
        <p:spPr>
          <a:xfrm>
            <a:off x="2816275" y="3922150"/>
            <a:ext cx="687600" cy="45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FLA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g2ff002fd4d5_2_56"/>
          <p:cNvSpPr/>
          <p:nvPr/>
        </p:nvSpPr>
        <p:spPr>
          <a:xfrm>
            <a:off x="3730250" y="3922150"/>
            <a:ext cx="391500" cy="45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is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7" name="Google Shape;397;g2ff002fd4d5_2_56"/>
          <p:cNvCxnSpPr>
            <a:stCxn id="393" idx="0"/>
          </p:cNvCxnSpPr>
          <p:nvPr/>
        </p:nvCxnSpPr>
        <p:spPr>
          <a:xfrm rot="10800000">
            <a:off x="1404125" y="3082025"/>
            <a:ext cx="0" cy="840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98" name="Google Shape;398;g2ff002fd4d5_2_56"/>
          <p:cNvCxnSpPr>
            <a:stCxn id="394" idx="0"/>
          </p:cNvCxnSpPr>
          <p:nvPr/>
        </p:nvCxnSpPr>
        <p:spPr>
          <a:xfrm rot="10800000">
            <a:off x="2246100" y="3082150"/>
            <a:ext cx="0" cy="840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99" name="Google Shape;399;g2ff002fd4d5_2_56"/>
          <p:cNvCxnSpPr>
            <a:stCxn id="395" idx="0"/>
          </p:cNvCxnSpPr>
          <p:nvPr/>
        </p:nvCxnSpPr>
        <p:spPr>
          <a:xfrm rot="10800000">
            <a:off x="3160075" y="3093850"/>
            <a:ext cx="0" cy="828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00" name="Google Shape;400;g2ff002fd4d5_2_56"/>
          <p:cNvCxnSpPr>
            <a:stCxn id="396" idx="0"/>
          </p:cNvCxnSpPr>
          <p:nvPr/>
        </p:nvCxnSpPr>
        <p:spPr>
          <a:xfrm rot="10800000">
            <a:off x="3926000" y="3094450"/>
            <a:ext cx="0" cy="827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01" name="Google Shape;401;g2ff002fd4d5_2_56"/>
          <p:cNvSpPr/>
          <p:nvPr/>
        </p:nvSpPr>
        <p:spPr>
          <a:xfrm>
            <a:off x="5239650" y="3922050"/>
            <a:ext cx="687600" cy="45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the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g2ff002fd4d5_2_56"/>
          <p:cNvSpPr/>
          <p:nvPr/>
        </p:nvSpPr>
        <p:spPr>
          <a:xfrm>
            <a:off x="7045150" y="3922050"/>
            <a:ext cx="1329900" cy="45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greatest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g2ff002fd4d5_2_56"/>
          <p:cNvSpPr/>
          <p:nvPr/>
        </p:nvSpPr>
        <p:spPr>
          <a:xfrm>
            <a:off x="9171750" y="3922050"/>
            <a:ext cx="1329900" cy="45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course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4" name="Google Shape;404;g2ff002fd4d5_2_56"/>
          <p:cNvCxnSpPr>
            <a:stCxn id="389" idx="3"/>
            <a:endCxn id="401" idx="1"/>
          </p:cNvCxnSpPr>
          <p:nvPr/>
        </p:nvCxnSpPr>
        <p:spPr>
          <a:xfrm>
            <a:off x="4121825" y="2735725"/>
            <a:ext cx="1117800" cy="1415100"/>
          </a:xfrm>
          <a:prstGeom prst="bentConnector3">
            <a:avLst>
              <a:gd fmla="val 50001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05" name="Google Shape;405;g2ff002fd4d5_2_56"/>
          <p:cNvCxnSpPr>
            <a:stCxn id="390" idx="3"/>
            <a:endCxn id="402" idx="1"/>
          </p:cNvCxnSpPr>
          <p:nvPr/>
        </p:nvCxnSpPr>
        <p:spPr>
          <a:xfrm>
            <a:off x="6248438" y="2735725"/>
            <a:ext cx="796800" cy="1415100"/>
          </a:xfrm>
          <a:prstGeom prst="bentConnector3">
            <a:avLst>
              <a:gd fmla="val 49995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06" name="Google Shape;406;g2ff002fd4d5_2_56"/>
          <p:cNvCxnSpPr>
            <a:stCxn id="391" idx="3"/>
            <a:endCxn id="403" idx="1"/>
          </p:cNvCxnSpPr>
          <p:nvPr/>
        </p:nvCxnSpPr>
        <p:spPr>
          <a:xfrm>
            <a:off x="8375050" y="2735725"/>
            <a:ext cx="796800" cy="1415100"/>
          </a:xfrm>
          <a:prstGeom prst="bentConnector3">
            <a:avLst>
              <a:gd fmla="val 49994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07" name="Google Shape;407;g2ff002fd4d5_2_56"/>
          <p:cNvCxnSpPr>
            <a:stCxn id="401" idx="0"/>
            <a:endCxn id="390" idx="2"/>
          </p:cNvCxnSpPr>
          <p:nvPr/>
        </p:nvCxnSpPr>
        <p:spPr>
          <a:xfrm rot="10800000">
            <a:off x="5583450" y="3081750"/>
            <a:ext cx="0" cy="840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08" name="Google Shape;408;g2ff002fd4d5_2_56"/>
          <p:cNvCxnSpPr>
            <a:stCxn id="402" idx="0"/>
            <a:endCxn id="391" idx="2"/>
          </p:cNvCxnSpPr>
          <p:nvPr/>
        </p:nvCxnSpPr>
        <p:spPr>
          <a:xfrm rot="10800000">
            <a:off x="7710100" y="3081750"/>
            <a:ext cx="0" cy="840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09" name="Google Shape;409;g2ff002fd4d5_2_56"/>
          <p:cNvCxnSpPr>
            <a:endCxn id="392" idx="2"/>
          </p:cNvCxnSpPr>
          <p:nvPr/>
        </p:nvCxnSpPr>
        <p:spPr>
          <a:xfrm rot="10800000">
            <a:off x="9836700" y="3081625"/>
            <a:ext cx="0" cy="840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10" name="Google Shape;410;g2ff002fd4d5_2_56"/>
          <p:cNvCxnSpPr>
            <a:stCxn id="392" idx="3"/>
          </p:cNvCxnSpPr>
          <p:nvPr/>
        </p:nvCxnSpPr>
        <p:spPr>
          <a:xfrm>
            <a:off x="10501650" y="2735725"/>
            <a:ext cx="700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11" name="Google Shape;411;g2ff002fd4d5_2_56"/>
          <p:cNvSpPr txBox="1"/>
          <p:nvPr/>
        </p:nvSpPr>
        <p:spPr>
          <a:xfrm>
            <a:off x="2074325" y="1455325"/>
            <a:ext cx="111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Prefill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g2ff002fd4d5_2_56"/>
          <p:cNvSpPr txBox="1"/>
          <p:nvPr/>
        </p:nvSpPr>
        <p:spPr>
          <a:xfrm>
            <a:off x="7248275" y="1455325"/>
            <a:ext cx="142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Decode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g2ff002fd4d5_2_56"/>
          <p:cNvSpPr txBox="1"/>
          <p:nvPr/>
        </p:nvSpPr>
        <p:spPr>
          <a:xfrm>
            <a:off x="1090350" y="4702825"/>
            <a:ext cx="2844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Compute-bound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Parallelism </a:t>
            </a:r>
            <a:r>
              <a:rPr lang="en-US" sz="2800">
                <a:solidFill>
                  <a:schemeClr val="dk1"/>
                </a:solidFill>
              </a:rPr>
              <a:t>👍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GPU utilization </a:t>
            </a:r>
            <a:r>
              <a:rPr lang="en-US" sz="2800">
                <a:solidFill>
                  <a:schemeClr val="dk1"/>
                </a:solidFill>
              </a:rPr>
              <a:t>👍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g2ff002fd4d5_2_56"/>
          <p:cNvSpPr txBox="1"/>
          <p:nvPr/>
        </p:nvSpPr>
        <p:spPr>
          <a:xfrm>
            <a:off x="6540575" y="4702825"/>
            <a:ext cx="2844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Memory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-bound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Parallelism 👎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GPU utilization 👎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ff002fd4d5_2_99"/>
          <p:cNvSpPr txBox="1"/>
          <p:nvPr>
            <p:ph type="title"/>
          </p:nvPr>
        </p:nvSpPr>
        <p:spPr>
          <a:xfrm>
            <a:off x="0" y="177800"/>
            <a:ext cx="12192000" cy="1143000"/>
          </a:xfrm>
          <a:prstGeom prst="rect">
            <a:avLst/>
          </a:prstGeom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 We Improve the GPU Utilization of Decoding?</a:t>
            </a:r>
            <a:endParaRPr/>
          </a:p>
        </p:txBody>
      </p:sp>
      <p:sp>
        <p:nvSpPr>
          <p:cNvPr id="421" name="Google Shape;421;g2ff002fd4d5_2_99"/>
          <p:cNvSpPr txBox="1"/>
          <p:nvPr>
            <p:ph idx="12" type="sldNum"/>
          </p:nvPr>
        </p:nvSpPr>
        <p:spPr>
          <a:xfrm>
            <a:off x="8737600" y="6700370"/>
            <a:ext cx="2844900" cy="1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2" name="Google Shape;422;g2ff002fd4d5_2_99"/>
          <p:cNvSpPr txBox="1"/>
          <p:nvPr>
            <p:ph idx="1" type="body"/>
          </p:nvPr>
        </p:nvSpPr>
        <p:spPr>
          <a:xfrm>
            <a:off x="609600" y="1600200"/>
            <a:ext cx="10972800" cy="655800"/>
          </a:xfrm>
          <a:prstGeom prst="rect">
            <a:avLst/>
          </a:prstGeom>
        </p:spPr>
        <p:txBody>
          <a:bodyPr anchorCtr="0" anchor="t" bIns="60950" lIns="121900" spcFirstLastPara="1" rIns="121900" wrap="square" tIns="6095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Yes. We can batch multiple queries during decoding.</a:t>
            </a:r>
            <a:endParaRPr/>
          </a:p>
        </p:txBody>
      </p:sp>
      <p:sp>
        <p:nvSpPr>
          <p:cNvPr id="423" name="Google Shape;423;g2ff002fd4d5_2_99"/>
          <p:cNvSpPr/>
          <p:nvPr/>
        </p:nvSpPr>
        <p:spPr>
          <a:xfrm>
            <a:off x="834275" y="2674525"/>
            <a:ext cx="1587600" cy="1235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Q1 Prefill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g2ff002fd4d5_2_99"/>
          <p:cNvSpPr/>
          <p:nvPr/>
        </p:nvSpPr>
        <p:spPr>
          <a:xfrm>
            <a:off x="2421875" y="2674525"/>
            <a:ext cx="1587600" cy="1235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Q2 Prefill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g2ff002fd4d5_2_99"/>
          <p:cNvSpPr/>
          <p:nvPr/>
        </p:nvSpPr>
        <p:spPr>
          <a:xfrm>
            <a:off x="4009475" y="2674525"/>
            <a:ext cx="1479900" cy="1235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Q1 Itr. 1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Q2 Itr. 1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g2ff002fd4d5_2_99"/>
          <p:cNvSpPr/>
          <p:nvPr/>
        </p:nvSpPr>
        <p:spPr>
          <a:xfrm>
            <a:off x="5489375" y="2674525"/>
            <a:ext cx="1479900" cy="1235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Q1 Itr. 2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Q2 Itr. 2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g2ff002fd4d5_2_99"/>
          <p:cNvSpPr/>
          <p:nvPr/>
        </p:nvSpPr>
        <p:spPr>
          <a:xfrm>
            <a:off x="6969275" y="2674525"/>
            <a:ext cx="1479900" cy="1235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Q1 Itr. 3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Q2 Itr. 3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8" name="Google Shape;428;g2ff002fd4d5_2_99"/>
          <p:cNvCxnSpPr/>
          <p:nvPr/>
        </p:nvCxnSpPr>
        <p:spPr>
          <a:xfrm>
            <a:off x="8898350" y="3271075"/>
            <a:ext cx="1453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29" name="Google Shape;429;g2ff002fd4d5_2_99"/>
          <p:cNvCxnSpPr/>
          <p:nvPr/>
        </p:nvCxnSpPr>
        <p:spPr>
          <a:xfrm>
            <a:off x="834275" y="4311325"/>
            <a:ext cx="9505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30" name="Google Shape;430;g2ff002fd4d5_2_99"/>
          <p:cNvSpPr txBox="1"/>
          <p:nvPr/>
        </p:nvSpPr>
        <p:spPr>
          <a:xfrm>
            <a:off x="10527625" y="4003525"/>
            <a:ext cx="95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</a:t>
            </a:r>
            <a:endParaRPr i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g2ff002fd4d5_2_99"/>
          <p:cNvSpPr txBox="1"/>
          <p:nvPr>
            <p:ph idx="1" type="body"/>
          </p:nvPr>
        </p:nvSpPr>
        <p:spPr>
          <a:xfrm>
            <a:off x="609600" y="5775675"/>
            <a:ext cx="10972800" cy="655800"/>
          </a:xfrm>
          <a:prstGeom prst="rect">
            <a:avLst/>
          </a:prstGeom>
        </p:spPr>
        <p:txBody>
          <a:bodyPr anchorCtr="0" anchor="t" bIns="60950" lIns="121900" spcFirstLastPara="1" rIns="121900" wrap="square" tIns="6095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Now, we have the third query Q3. How to schedule?</a:t>
            </a:r>
            <a:endParaRPr/>
          </a:p>
        </p:txBody>
      </p:sp>
      <p:sp>
        <p:nvSpPr>
          <p:cNvPr id="432" name="Google Shape;432;g2ff002fd4d5_2_99"/>
          <p:cNvSpPr/>
          <p:nvPr/>
        </p:nvSpPr>
        <p:spPr>
          <a:xfrm>
            <a:off x="3955625" y="4963025"/>
            <a:ext cx="1587600" cy="56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Q3 Prefill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3" name="Google Shape;433;g2ff002fd4d5_2_99"/>
          <p:cNvCxnSpPr/>
          <p:nvPr/>
        </p:nvCxnSpPr>
        <p:spPr>
          <a:xfrm rot="10800000">
            <a:off x="4048025" y="3960425"/>
            <a:ext cx="701400" cy="1002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434" name="Google Shape;434;g2ff002fd4d5_2_99"/>
          <p:cNvCxnSpPr>
            <a:stCxn id="432" idx="0"/>
          </p:cNvCxnSpPr>
          <p:nvPr/>
        </p:nvCxnSpPr>
        <p:spPr>
          <a:xfrm flipH="1" rot="10800000">
            <a:off x="4749425" y="3935225"/>
            <a:ext cx="740100" cy="102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435" name="Google Shape;435;g2ff002fd4d5_2_99"/>
          <p:cNvCxnSpPr>
            <a:stCxn id="432" idx="0"/>
          </p:cNvCxnSpPr>
          <p:nvPr/>
        </p:nvCxnSpPr>
        <p:spPr>
          <a:xfrm flipH="1" rot="10800000">
            <a:off x="4749425" y="3910325"/>
            <a:ext cx="2220000" cy="1052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ff002fd4d5_2_119"/>
          <p:cNvSpPr txBox="1"/>
          <p:nvPr>
            <p:ph type="title"/>
          </p:nvPr>
        </p:nvSpPr>
        <p:spPr>
          <a:xfrm>
            <a:off x="0" y="177800"/>
            <a:ext cx="12192000" cy="1143000"/>
          </a:xfrm>
          <a:prstGeom prst="rect">
            <a:avLst/>
          </a:prstGeom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Scheduling Strategy 1: Decoding-prioritizing</a:t>
            </a:r>
            <a:endParaRPr/>
          </a:p>
        </p:txBody>
      </p:sp>
      <p:sp>
        <p:nvSpPr>
          <p:cNvPr id="442" name="Google Shape;442;g2ff002fd4d5_2_119"/>
          <p:cNvSpPr txBox="1"/>
          <p:nvPr>
            <p:ph idx="12" type="sldNum"/>
          </p:nvPr>
        </p:nvSpPr>
        <p:spPr>
          <a:xfrm>
            <a:off x="8737600" y="6700370"/>
            <a:ext cx="2844900" cy="1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3" name="Google Shape;443;g2ff002fd4d5_2_119"/>
          <p:cNvSpPr/>
          <p:nvPr/>
        </p:nvSpPr>
        <p:spPr>
          <a:xfrm>
            <a:off x="834275" y="2674525"/>
            <a:ext cx="1587600" cy="1235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Q1 Prefill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g2ff002fd4d5_2_119"/>
          <p:cNvSpPr/>
          <p:nvPr/>
        </p:nvSpPr>
        <p:spPr>
          <a:xfrm>
            <a:off x="2421875" y="2674525"/>
            <a:ext cx="1587600" cy="1235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Q2 Prefill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g2ff002fd4d5_2_119"/>
          <p:cNvSpPr/>
          <p:nvPr/>
        </p:nvSpPr>
        <p:spPr>
          <a:xfrm>
            <a:off x="4009475" y="2674525"/>
            <a:ext cx="1479900" cy="1235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Q1 Itr. 1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Q2 Itr. 1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g2ff002fd4d5_2_119"/>
          <p:cNvSpPr/>
          <p:nvPr/>
        </p:nvSpPr>
        <p:spPr>
          <a:xfrm>
            <a:off x="5489375" y="2674525"/>
            <a:ext cx="1479900" cy="1235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Q1 Itr. 2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Q2 Itr. 2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g2ff002fd4d5_2_119"/>
          <p:cNvSpPr/>
          <p:nvPr/>
        </p:nvSpPr>
        <p:spPr>
          <a:xfrm>
            <a:off x="6969275" y="2674525"/>
            <a:ext cx="1479900" cy="1235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Q1 Itr. 3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Q2 Itr. 3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8" name="Google Shape;448;g2ff002fd4d5_2_119"/>
          <p:cNvCxnSpPr/>
          <p:nvPr/>
        </p:nvCxnSpPr>
        <p:spPr>
          <a:xfrm>
            <a:off x="10439900" y="3292375"/>
            <a:ext cx="1453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49" name="Google Shape;449;g2ff002fd4d5_2_119"/>
          <p:cNvCxnSpPr/>
          <p:nvPr/>
        </p:nvCxnSpPr>
        <p:spPr>
          <a:xfrm>
            <a:off x="834275" y="4311325"/>
            <a:ext cx="9505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50" name="Google Shape;450;g2ff002fd4d5_2_119"/>
          <p:cNvSpPr/>
          <p:nvPr/>
        </p:nvSpPr>
        <p:spPr>
          <a:xfrm>
            <a:off x="8449175" y="2674525"/>
            <a:ext cx="1587600" cy="123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Q3 Prefill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1" name="Google Shape;451;g2ff002fd4d5_2_119"/>
          <p:cNvCxnSpPr/>
          <p:nvPr/>
        </p:nvCxnSpPr>
        <p:spPr>
          <a:xfrm>
            <a:off x="8449175" y="2180725"/>
            <a:ext cx="0" cy="493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2" name="Google Shape;452;g2ff002fd4d5_2_119"/>
          <p:cNvSpPr txBox="1"/>
          <p:nvPr/>
        </p:nvSpPr>
        <p:spPr>
          <a:xfrm>
            <a:off x="6995375" y="1657825"/>
            <a:ext cx="290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Q1 &amp; Q2 complete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g2ff002fd4d5_2_119"/>
          <p:cNvSpPr txBox="1"/>
          <p:nvPr/>
        </p:nvSpPr>
        <p:spPr>
          <a:xfrm>
            <a:off x="834275" y="4712425"/>
            <a:ext cx="7115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between tokens </a:t>
            </a:r>
            <a:r>
              <a:rPr lang="en-US" sz="2800">
                <a:solidFill>
                  <a:schemeClr val="dk1"/>
                </a:solidFill>
              </a:rPr>
              <a:t>👍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Throughput 👎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g2ff002fd4d5_2_119"/>
          <p:cNvSpPr txBox="1"/>
          <p:nvPr/>
        </p:nvSpPr>
        <p:spPr>
          <a:xfrm>
            <a:off x="10527625" y="4003525"/>
            <a:ext cx="95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</a:t>
            </a:r>
            <a:endParaRPr i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ff002fd4d5_2_126"/>
          <p:cNvSpPr txBox="1"/>
          <p:nvPr>
            <p:ph type="title"/>
          </p:nvPr>
        </p:nvSpPr>
        <p:spPr>
          <a:xfrm>
            <a:off x="0" y="177800"/>
            <a:ext cx="12192000" cy="1143000"/>
          </a:xfrm>
          <a:prstGeom prst="rect">
            <a:avLst/>
          </a:prstGeom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Scheduling Strategy 2: Prefill-prioritizing</a:t>
            </a:r>
            <a:endParaRPr/>
          </a:p>
        </p:txBody>
      </p:sp>
      <p:sp>
        <p:nvSpPr>
          <p:cNvPr id="461" name="Google Shape;461;g2ff002fd4d5_2_126"/>
          <p:cNvSpPr txBox="1"/>
          <p:nvPr>
            <p:ph idx="12" type="sldNum"/>
          </p:nvPr>
        </p:nvSpPr>
        <p:spPr>
          <a:xfrm>
            <a:off x="8737600" y="6700370"/>
            <a:ext cx="2844900" cy="1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2" name="Google Shape;462;g2ff002fd4d5_2_126"/>
          <p:cNvSpPr/>
          <p:nvPr/>
        </p:nvSpPr>
        <p:spPr>
          <a:xfrm>
            <a:off x="834275" y="2674525"/>
            <a:ext cx="1587600" cy="1235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Q1 Prefill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g2ff002fd4d5_2_126"/>
          <p:cNvSpPr/>
          <p:nvPr/>
        </p:nvSpPr>
        <p:spPr>
          <a:xfrm>
            <a:off x="2421875" y="2674525"/>
            <a:ext cx="1587600" cy="1235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Q2 Prefill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g2ff002fd4d5_2_126"/>
          <p:cNvSpPr/>
          <p:nvPr/>
        </p:nvSpPr>
        <p:spPr>
          <a:xfrm>
            <a:off x="4009475" y="2674525"/>
            <a:ext cx="1479900" cy="1235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Q1 Itr. 1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Q2 Itr. 1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g2ff002fd4d5_2_126"/>
          <p:cNvSpPr/>
          <p:nvPr/>
        </p:nvSpPr>
        <p:spPr>
          <a:xfrm>
            <a:off x="7076975" y="2674525"/>
            <a:ext cx="1479900" cy="1235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Q1 Itr. 2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Q2 Itr. 2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Q3 Itr. 1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g2ff002fd4d5_2_126"/>
          <p:cNvSpPr/>
          <p:nvPr/>
        </p:nvSpPr>
        <p:spPr>
          <a:xfrm>
            <a:off x="8556875" y="2674525"/>
            <a:ext cx="1479900" cy="1235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Q1 Itr. 3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Q2 Itr. 3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Q3 Itr. 2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7" name="Google Shape;467;g2ff002fd4d5_2_126"/>
          <p:cNvCxnSpPr/>
          <p:nvPr/>
        </p:nvCxnSpPr>
        <p:spPr>
          <a:xfrm>
            <a:off x="834275" y="4311325"/>
            <a:ext cx="9505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68" name="Google Shape;468;g2ff002fd4d5_2_126"/>
          <p:cNvSpPr txBox="1"/>
          <p:nvPr/>
        </p:nvSpPr>
        <p:spPr>
          <a:xfrm>
            <a:off x="10527625" y="4003525"/>
            <a:ext cx="95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</a:t>
            </a:r>
            <a:endParaRPr i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g2ff002fd4d5_2_126"/>
          <p:cNvSpPr/>
          <p:nvPr/>
        </p:nvSpPr>
        <p:spPr>
          <a:xfrm>
            <a:off x="5489375" y="2674525"/>
            <a:ext cx="1587600" cy="123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Q3 Prefill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0" name="Google Shape;470;g2ff002fd4d5_2_126"/>
          <p:cNvCxnSpPr/>
          <p:nvPr/>
        </p:nvCxnSpPr>
        <p:spPr>
          <a:xfrm>
            <a:off x="5489375" y="2180725"/>
            <a:ext cx="0" cy="493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1" name="Google Shape;471;g2ff002fd4d5_2_126"/>
          <p:cNvSpPr txBox="1"/>
          <p:nvPr/>
        </p:nvSpPr>
        <p:spPr>
          <a:xfrm>
            <a:off x="3251825" y="1657813"/>
            <a:ext cx="447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Q3 received, Q2 &amp; Q1 stall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g2ff002fd4d5_2_126"/>
          <p:cNvSpPr/>
          <p:nvPr/>
        </p:nvSpPr>
        <p:spPr>
          <a:xfrm>
            <a:off x="10036775" y="2674525"/>
            <a:ext cx="1479900" cy="1235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Q3 Itr. 3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g2ff002fd4d5_2_126"/>
          <p:cNvSpPr txBox="1"/>
          <p:nvPr/>
        </p:nvSpPr>
        <p:spPr>
          <a:xfrm>
            <a:off x="834275" y="4712425"/>
            <a:ext cx="7115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between tokens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👎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Throughput </a:t>
            </a:r>
            <a:r>
              <a:rPr lang="en-US" sz="2800">
                <a:solidFill>
                  <a:schemeClr val="dk1"/>
                </a:solidFill>
              </a:rPr>
              <a:t>👍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ff002fd4d5_2_202"/>
          <p:cNvSpPr txBox="1"/>
          <p:nvPr>
            <p:ph type="title"/>
          </p:nvPr>
        </p:nvSpPr>
        <p:spPr>
          <a:xfrm>
            <a:off x="0" y="177800"/>
            <a:ext cx="12192000" cy="1143000"/>
          </a:xfrm>
          <a:prstGeom prst="rect">
            <a:avLst/>
          </a:prstGeom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Key Idea 1: Stall-free Scheduling</a:t>
            </a:r>
            <a:endParaRPr/>
          </a:p>
        </p:txBody>
      </p:sp>
      <p:sp>
        <p:nvSpPr>
          <p:cNvPr id="480" name="Google Shape;480;g2ff002fd4d5_2_202"/>
          <p:cNvSpPr txBox="1"/>
          <p:nvPr>
            <p:ph idx="12" type="sldNum"/>
          </p:nvPr>
        </p:nvSpPr>
        <p:spPr>
          <a:xfrm>
            <a:off x="8737600" y="6700370"/>
            <a:ext cx="2844900" cy="1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1" name="Google Shape;481;g2ff002fd4d5_2_202"/>
          <p:cNvSpPr txBox="1"/>
          <p:nvPr>
            <p:ph idx="1" type="body"/>
          </p:nvPr>
        </p:nvSpPr>
        <p:spPr>
          <a:xfrm>
            <a:off x="609600" y="3020425"/>
            <a:ext cx="10972800" cy="1604100"/>
          </a:xfrm>
          <a:prstGeom prst="rect">
            <a:avLst/>
          </a:prstGeom>
        </p:spPr>
        <p:txBody>
          <a:bodyPr anchorCtr="0" anchor="t" bIns="60950" lIns="121900" spcFirstLastPara="1" rIns="121900" wrap="square" tIns="60950">
            <a:norm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800"/>
              <a:t>We allow new queries to join running queries </a:t>
            </a:r>
            <a:r>
              <a:rPr i="1" lang="en-US" sz="3800"/>
              <a:t>without stopping ongoing decoding.</a:t>
            </a:r>
            <a:endParaRPr i="1" sz="3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015e5f4cad_0_9"/>
          <p:cNvSpPr/>
          <p:nvPr/>
        </p:nvSpPr>
        <p:spPr>
          <a:xfrm>
            <a:off x="7652375" y="1234150"/>
            <a:ext cx="3856200" cy="51231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g3015e5f4cad_0_9"/>
          <p:cNvSpPr txBox="1"/>
          <p:nvPr>
            <p:ph type="title"/>
          </p:nvPr>
        </p:nvSpPr>
        <p:spPr>
          <a:xfrm>
            <a:off x="0" y="177800"/>
            <a:ext cx="12192000" cy="1143000"/>
          </a:xfrm>
          <a:prstGeom prst="rect">
            <a:avLst/>
          </a:prstGeom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Era of LLMs</a:t>
            </a:r>
            <a:endParaRPr/>
          </a:p>
        </p:txBody>
      </p:sp>
      <p:sp>
        <p:nvSpPr>
          <p:cNvPr id="104" name="Google Shape;104;g3015e5f4cad_0_9"/>
          <p:cNvSpPr txBox="1"/>
          <p:nvPr>
            <p:ph idx="12" type="sldNum"/>
          </p:nvPr>
        </p:nvSpPr>
        <p:spPr>
          <a:xfrm>
            <a:off x="8737600" y="6700370"/>
            <a:ext cx="2844900" cy="1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5" name="Google Shape;105;g3015e5f4cad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950" y="2000300"/>
            <a:ext cx="6491676" cy="349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3015e5f4cad_0_9"/>
          <p:cNvSpPr/>
          <p:nvPr/>
        </p:nvSpPr>
        <p:spPr>
          <a:xfrm>
            <a:off x="8452325" y="2000300"/>
            <a:ext cx="2256300" cy="7860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Programming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g3015e5f4cad_0_9"/>
          <p:cNvSpPr/>
          <p:nvPr/>
        </p:nvSpPr>
        <p:spPr>
          <a:xfrm>
            <a:off x="8452325" y="3079850"/>
            <a:ext cx="2256300" cy="786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Chatting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g3015e5f4cad_0_9"/>
          <p:cNvSpPr/>
          <p:nvPr/>
        </p:nvSpPr>
        <p:spPr>
          <a:xfrm>
            <a:off x="8452325" y="4159400"/>
            <a:ext cx="2256300" cy="7860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Agents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g3015e5f4cad_0_9"/>
          <p:cNvSpPr/>
          <p:nvPr/>
        </p:nvSpPr>
        <p:spPr>
          <a:xfrm>
            <a:off x="8452325" y="5238950"/>
            <a:ext cx="2256300" cy="7860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Content Creation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g3015e5f4cad_0_9"/>
          <p:cNvSpPr txBox="1"/>
          <p:nvPr/>
        </p:nvSpPr>
        <p:spPr>
          <a:xfrm>
            <a:off x="8304375" y="1280375"/>
            <a:ext cx="33660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5F05"/>
                </a:solidFill>
                <a:latin typeface="Calibri"/>
                <a:ea typeface="Calibri"/>
                <a:cs typeface="Calibri"/>
                <a:sym typeface="Calibri"/>
              </a:rPr>
              <a:t>LLM Applications</a:t>
            </a:r>
            <a:endParaRPr sz="2800">
              <a:solidFill>
                <a:srgbClr val="FF5F0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ff002fd4d5_2_157"/>
          <p:cNvSpPr txBox="1"/>
          <p:nvPr>
            <p:ph type="title"/>
          </p:nvPr>
        </p:nvSpPr>
        <p:spPr>
          <a:xfrm>
            <a:off x="0" y="177800"/>
            <a:ext cx="12192000" cy="1143000"/>
          </a:xfrm>
          <a:prstGeom prst="rect">
            <a:avLst/>
          </a:prstGeom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Scheduling Strategy 2: Prefill-prioritizing</a:t>
            </a:r>
            <a:endParaRPr/>
          </a:p>
        </p:txBody>
      </p:sp>
      <p:sp>
        <p:nvSpPr>
          <p:cNvPr id="488" name="Google Shape;488;g2ff002fd4d5_2_157"/>
          <p:cNvSpPr txBox="1"/>
          <p:nvPr>
            <p:ph idx="12" type="sldNum"/>
          </p:nvPr>
        </p:nvSpPr>
        <p:spPr>
          <a:xfrm>
            <a:off x="8737600" y="6700370"/>
            <a:ext cx="2844900" cy="1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9" name="Google Shape;489;g2ff002fd4d5_2_157"/>
          <p:cNvSpPr/>
          <p:nvPr/>
        </p:nvSpPr>
        <p:spPr>
          <a:xfrm>
            <a:off x="834275" y="2674525"/>
            <a:ext cx="1587600" cy="1235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Q1 Prefill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g2ff002fd4d5_2_157"/>
          <p:cNvSpPr/>
          <p:nvPr/>
        </p:nvSpPr>
        <p:spPr>
          <a:xfrm>
            <a:off x="2421875" y="2674525"/>
            <a:ext cx="1587600" cy="1235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Q2 Prefill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g2ff002fd4d5_2_157"/>
          <p:cNvSpPr/>
          <p:nvPr/>
        </p:nvSpPr>
        <p:spPr>
          <a:xfrm>
            <a:off x="4009475" y="2674525"/>
            <a:ext cx="1479900" cy="1235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Q1 Itr. 1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Q2 Itr. 1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g2ff002fd4d5_2_157"/>
          <p:cNvSpPr/>
          <p:nvPr/>
        </p:nvSpPr>
        <p:spPr>
          <a:xfrm>
            <a:off x="7076975" y="2674525"/>
            <a:ext cx="1479900" cy="1235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Q1 Itr. 2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Q2 Itr. 2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Q3 Itr. 1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g2ff002fd4d5_2_157"/>
          <p:cNvSpPr/>
          <p:nvPr/>
        </p:nvSpPr>
        <p:spPr>
          <a:xfrm>
            <a:off x="8556875" y="2674525"/>
            <a:ext cx="1479900" cy="1235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Q1 Itr. 3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Q2 Itr. 3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Q3 Itr. 2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4" name="Google Shape;494;g2ff002fd4d5_2_157"/>
          <p:cNvCxnSpPr/>
          <p:nvPr/>
        </p:nvCxnSpPr>
        <p:spPr>
          <a:xfrm>
            <a:off x="834275" y="4311325"/>
            <a:ext cx="9505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95" name="Google Shape;495;g2ff002fd4d5_2_157"/>
          <p:cNvSpPr txBox="1"/>
          <p:nvPr/>
        </p:nvSpPr>
        <p:spPr>
          <a:xfrm>
            <a:off x="10527625" y="4003525"/>
            <a:ext cx="95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</a:t>
            </a:r>
            <a:endParaRPr i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g2ff002fd4d5_2_157"/>
          <p:cNvSpPr/>
          <p:nvPr/>
        </p:nvSpPr>
        <p:spPr>
          <a:xfrm>
            <a:off x="5489375" y="2674525"/>
            <a:ext cx="1587600" cy="123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Q3 Prefill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7" name="Google Shape;497;g2ff002fd4d5_2_157"/>
          <p:cNvCxnSpPr/>
          <p:nvPr/>
        </p:nvCxnSpPr>
        <p:spPr>
          <a:xfrm>
            <a:off x="5489375" y="2180725"/>
            <a:ext cx="0" cy="493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8" name="Google Shape;498;g2ff002fd4d5_2_157"/>
          <p:cNvSpPr txBox="1"/>
          <p:nvPr/>
        </p:nvSpPr>
        <p:spPr>
          <a:xfrm>
            <a:off x="4486025" y="1657825"/>
            <a:ext cx="200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Q3 received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g2ff002fd4d5_2_157"/>
          <p:cNvSpPr/>
          <p:nvPr/>
        </p:nvSpPr>
        <p:spPr>
          <a:xfrm>
            <a:off x="10036775" y="2674525"/>
            <a:ext cx="1479900" cy="1235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 Q3 Itr. 3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g2ff002fd4d5_2_157"/>
          <p:cNvSpPr txBox="1"/>
          <p:nvPr/>
        </p:nvSpPr>
        <p:spPr>
          <a:xfrm>
            <a:off x="834275" y="4712425"/>
            <a:ext cx="10645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Mixture of prefills and decodes ⇒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bubbles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pipeline-parallelism.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Wasted GPU cycles, t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hroughput 👎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ff002fd4d5_2_216"/>
          <p:cNvSpPr txBox="1"/>
          <p:nvPr>
            <p:ph type="title"/>
          </p:nvPr>
        </p:nvSpPr>
        <p:spPr>
          <a:xfrm>
            <a:off x="0" y="177800"/>
            <a:ext cx="12192000" cy="1143000"/>
          </a:xfrm>
          <a:prstGeom prst="rect">
            <a:avLst/>
          </a:prstGeom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Pipeline Bubble Issues: Zoom in</a:t>
            </a:r>
            <a:endParaRPr/>
          </a:p>
        </p:txBody>
      </p:sp>
      <p:sp>
        <p:nvSpPr>
          <p:cNvPr id="507" name="Google Shape;507;g2ff002fd4d5_2_216"/>
          <p:cNvSpPr txBox="1"/>
          <p:nvPr>
            <p:ph idx="12" type="sldNum"/>
          </p:nvPr>
        </p:nvSpPr>
        <p:spPr>
          <a:xfrm>
            <a:off x="8737600" y="6700370"/>
            <a:ext cx="2844900" cy="1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8" name="Google Shape;508;g2ff002fd4d5_2_216"/>
          <p:cNvSpPr/>
          <p:nvPr/>
        </p:nvSpPr>
        <p:spPr>
          <a:xfrm>
            <a:off x="1871700" y="1606700"/>
            <a:ext cx="2675100" cy="7017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Q1 Prefill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g2ff002fd4d5_2_216"/>
          <p:cNvSpPr/>
          <p:nvPr/>
        </p:nvSpPr>
        <p:spPr>
          <a:xfrm>
            <a:off x="4546800" y="2308400"/>
            <a:ext cx="2675100" cy="7017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Q1 Prefill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g2ff002fd4d5_2_216"/>
          <p:cNvSpPr/>
          <p:nvPr/>
        </p:nvSpPr>
        <p:spPr>
          <a:xfrm>
            <a:off x="4546800" y="1606700"/>
            <a:ext cx="1955100" cy="701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Q2 Prefill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g2ff002fd4d5_2_216"/>
          <p:cNvSpPr/>
          <p:nvPr/>
        </p:nvSpPr>
        <p:spPr>
          <a:xfrm>
            <a:off x="7221900" y="2308400"/>
            <a:ext cx="1955100" cy="701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Q2 Prefill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g2ff002fd4d5_2_216"/>
          <p:cNvSpPr/>
          <p:nvPr/>
        </p:nvSpPr>
        <p:spPr>
          <a:xfrm>
            <a:off x="7221900" y="1606700"/>
            <a:ext cx="1448100" cy="7017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Q1 Itr. 1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g2ff002fd4d5_2_216"/>
          <p:cNvSpPr/>
          <p:nvPr/>
        </p:nvSpPr>
        <p:spPr>
          <a:xfrm>
            <a:off x="9177000" y="2308400"/>
            <a:ext cx="1448100" cy="7017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Q1 Itr. 1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g2ff002fd4d5_2_216"/>
          <p:cNvSpPr/>
          <p:nvPr/>
        </p:nvSpPr>
        <p:spPr>
          <a:xfrm>
            <a:off x="9177000" y="1606700"/>
            <a:ext cx="1448100" cy="701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Q2 Itr. 1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5" name="Google Shape;515;g2ff002fd4d5_2_216"/>
          <p:cNvCxnSpPr/>
          <p:nvPr/>
        </p:nvCxnSpPr>
        <p:spPr>
          <a:xfrm>
            <a:off x="1894475" y="3549325"/>
            <a:ext cx="8597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16" name="Google Shape;516;g2ff002fd4d5_2_216"/>
          <p:cNvSpPr txBox="1"/>
          <p:nvPr/>
        </p:nvSpPr>
        <p:spPr>
          <a:xfrm>
            <a:off x="10680025" y="3241525"/>
            <a:ext cx="95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</a:t>
            </a:r>
            <a:endParaRPr i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g2ff002fd4d5_2_216"/>
          <p:cNvSpPr/>
          <p:nvPr/>
        </p:nvSpPr>
        <p:spPr>
          <a:xfrm>
            <a:off x="6501900" y="1606700"/>
            <a:ext cx="720000" cy="70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g2ff002fd4d5_2_216"/>
          <p:cNvSpPr/>
          <p:nvPr/>
        </p:nvSpPr>
        <p:spPr>
          <a:xfrm>
            <a:off x="8670000" y="1606700"/>
            <a:ext cx="507000" cy="70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g2ff002fd4d5_2_216"/>
          <p:cNvSpPr txBox="1"/>
          <p:nvPr/>
        </p:nvSpPr>
        <p:spPr>
          <a:xfrm>
            <a:off x="3826200" y="4166450"/>
            <a:ext cx="339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Q1 prefill &gt; Q2 prefill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g2ff002fd4d5_2_216"/>
          <p:cNvSpPr txBox="1"/>
          <p:nvPr/>
        </p:nvSpPr>
        <p:spPr>
          <a:xfrm>
            <a:off x="7862125" y="4166438"/>
            <a:ext cx="339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Q2 prefill &gt; Q1 Itr. 1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1" name="Google Shape;521;g2ff002fd4d5_2_216"/>
          <p:cNvCxnSpPr>
            <a:stCxn id="519" idx="0"/>
            <a:endCxn id="517" idx="2"/>
          </p:cNvCxnSpPr>
          <p:nvPr/>
        </p:nvCxnSpPr>
        <p:spPr>
          <a:xfrm flipH="1" rot="10800000">
            <a:off x="5524350" y="2308250"/>
            <a:ext cx="1337700" cy="1858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522" name="Google Shape;522;g2ff002fd4d5_2_216"/>
          <p:cNvCxnSpPr>
            <a:stCxn id="520" idx="0"/>
            <a:endCxn id="518" idx="2"/>
          </p:cNvCxnSpPr>
          <p:nvPr/>
        </p:nvCxnSpPr>
        <p:spPr>
          <a:xfrm rot="10800000">
            <a:off x="8923375" y="2308538"/>
            <a:ext cx="636900" cy="1857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523" name="Google Shape;523;g2ff002fd4d5_2_216"/>
          <p:cNvSpPr txBox="1"/>
          <p:nvPr/>
        </p:nvSpPr>
        <p:spPr>
          <a:xfrm>
            <a:off x="2758200" y="5230100"/>
            <a:ext cx="786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Unequal execution time ⇒ Bubbles in the pipeline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g2ff002fd4d5_2_216"/>
          <p:cNvSpPr txBox="1"/>
          <p:nvPr/>
        </p:nvSpPr>
        <p:spPr>
          <a:xfrm>
            <a:off x="737100" y="1649750"/>
            <a:ext cx="113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GPU0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g2ff002fd4d5_2_216"/>
          <p:cNvSpPr txBox="1"/>
          <p:nvPr/>
        </p:nvSpPr>
        <p:spPr>
          <a:xfrm>
            <a:off x="737100" y="2351450"/>
            <a:ext cx="113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GPU1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ff002fd4d5_2_209"/>
          <p:cNvSpPr txBox="1"/>
          <p:nvPr>
            <p:ph type="title"/>
          </p:nvPr>
        </p:nvSpPr>
        <p:spPr>
          <a:xfrm>
            <a:off x="0" y="177800"/>
            <a:ext cx="12192000" cy="1143000"/>
          </a:xfrm>
          <a:prstGeom prst="rect">
            <a:avLst/>
          </a:prstGeom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Key Idea 2: Chunked-prefills</a:t>
            </a:r>
            <a:endParaRPr/>
          </a:p>
        </p:txBody>
      </p:sp>
      <p:sp>
        <p:nvSpPr>
          <p:cNvPr id="532" name="Google Shape;532;g2ff002fd4d5_2_209"/>
          <p:cNvSpPr txBox="1"/>
          <p:nvPr>
            <p:ph idx="12" type="sldNum"/>
          </p:nvPr>
        </p:nvSpPr>
        <p:spPr>
          <a:xfrm>
            <a:off x="8737600" y="6700370"/>
            <a:ext cx="2844900" cy="1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3" name="Google Shape;533;g2ff002fd4d5_2_209"/>
          <p:cNvSpPr txBox="1"/>
          <p:nvPr>
            <p:ph idx="1" type="body"/>
          </p:nvPr>
        </p:nvSpPr>
        <p:spPr>
          <a:xfrm>
            <a:off x="609600" y="3020425"/>
            <a:ext cx="10972800" cy="1604100"/>
          </a:xfrm>
          <a:prstGeom prst="rect">
            <a:avLst/>
          </a:prstGeom>
        </p:spPr>
        <p:txBody>
          <a:bodyPr anchorCtr="0" anchor="t" bIns="60950" lIns="121900" spcFirstLastPara="1" rIns="121900" wrap="square" tIns="60950">
            <a:norm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800"/>
              <a:t>We </a:t>
            </a:r>
            <a:r>
              <a:rPr i="1" lang="en-US" sz="3800"/>
              <a:t>split a prefill into equal chunks</a:t>
            </a:r>
            <a:r>
              <a:rPr lang="en-US" sz="3800"/>
              <a:t> and compute it over multiple iterations.</a:t>
            </a:r>
            <a:endParaRPr i="1" sz="38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ff002fd4d5_2_239"/>
          <p:cNvSpPr txBox="1"/>
          <p:nvPr>
            <p:ph type="title"/>
          </p:nvPr>
        </p:nvSpPr>
        <p:spPr>
          <a:xfrm>
            <a:off x="0" y="177800"/>
            <a:ext cx="12192000" cy="1143000"/>
          </a:xfrm>
          <a:prstGeom prst="rect">
            <a:avLst/>
          </a:prstGeom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540" name="Google Shape;540;g2ff002fd4d5_2_239"/>
          <p:cNvSpPr txBox="1"/>
          <p:nvPr>
            <p:ph idx="12" type="sldNum"/>
          </p:nvPr>
        </p:nvSpPr>
        <p:spPr>
          <a:xfrm>
            <a:off x="8737600" y="6700370"/>
            <a:ext cx="2844900" cy="1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1" name="Google Shape;541;g2ff002fd4d5_2_239"/>
          <p:cNvSpPr txBox="1"/>
          <p:nvPr>
            <p:ph idx="1" type="body"/>
          </p:nvPr>
        </p:nvSpPr>
        <p:spPr>
          <a:xfrm>
            <a:off x="609600" y="1600200"/>
            <a:ext cx="10972800" cy="5079900"/>
          </a:xfrm>
          <a:prstGeom prst="rect">
            <a:avLst/>
          </a:prstGeom>
        </p:spPr>
        <p:txBody>
          <a:bodyPr anchorCtr="0" anchor="t" bIns="60950" lIns="121900" spcFirstLastPara="1" rIns="121900" wrap="square" tIns="60950">
            <a:norm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2100"/>
              <a:buAutoNum type="arabicPeriod"/>
            </a:pPr>
            <a:r>
              <a:rPr lang="en-US" sz="3100">
                <a:solidFill>
                  <a:srgbClr val="888888"/>
                </a:solidFill>
              </a:rPr>
              <a:t>Problem</a:t>
            </a:r>
            <a:endParaRPr sz="3100">
              <a:solidFill>
                <a:srgbClr val="888888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AutoNum type="arabicPeriod"/>
            </a:pPr>
            <a:r>
              <a:rPr lang="en-US" sz="3100">
                <a:solidFill>
                  <a:srgbClr val="888888"/>
                </a:solidFill>
              </a:rPr>
              <a:t>Motivation</a:t>
            </a:r>
            <a:endParaRPr sz="3100">
              <a:solidFill>
                <a:srgbClr val="888888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-US" sz="3100"/>
              <a:t>Methods: Sarathi-Serve 👈</a:t>
            </a:r>
            <a:endParaRPr sz="3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AutoNum type="alphaLcPeriod"/>
            </a:pPr>
            <a:r>
              <a:rPr lang="en-US" sz="2900"/>
              <a:t>Chunked-prefills</a:t>
            </a:r>
            <a:endParaRPr sz="2900"/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AutoNum type="alphaLcPeriod"/>
            </a:pPr>
            <a:r>
              <a:rPr lang="en-US" sz="2900"/>
              <a:t>Stall-free batching</a:t>
            </a:r>
            <a:endParaRPr sz="29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AutoNum type="arabicPeriod"/>
            </a:pPr>
            <a:r>
              <a:rPr lang="en-US" sz="3100">
                <a:solidFill>
                  <a:srgbClr val="888888"/>
                </a:solidFill>
              </a:rPr>
              <a:t>Evaluation</a:t>
            </a:r>
            <a:endParaRPr sz="3100">
              <a:solidFill>
                <a:srgbClr val="888888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AutoNum type="arabicPeriod"/>
            </a:pPr>
            <a:r>
              <a:rPr lang="en-US" sz="3100">
                <a:solidFill>
                  <a:srgbClr val="888888"/>
                </a:solidFill>
              </a:rPr>
              <a:t>Discussion</a:t>
            </a:r>
            <a:endParaRPr sz="3100"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ff21d75101_0_0"/>
          <p:cNvSpPr txBox="1"/>
          <p:nvPr>
            <p:ph type="title"/>
          </p:nvPr>
        </p:nvSpPr>
        <p:spPr>
          <a:xfrm>
            <a:off x="0" y="177800"/>
            <a:ext cx="12192000" cy="1143000"/>
          </a:xfrm>
          <a:prstGeom prst="rect">
            <a:avLst/>
          </a:prstGeom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Chunked-prefills: Challenges</a:t>
            </a:r>
            <a:endParaRPr/>
          </a:p>
        </p:txBody>
      </p:sp>
      <p:sp>
        <p:nvSpPr>
          <p:cNvPr id="548" name="Google Shape;548;g2ff21d75101_0_0"/>
          <p:cNvSpPr txBox="1"/>
          <p:nvPr>
            <p:ph idx="12" type="sldNum"/>
          </p:nvPr>
        </p:nvSpPr>
        <p:spPr>
          <a:xfrm>
            <a:off x="8737600" y="6700370"/>
            <a:ext cx="2844900" cy="1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9" name="Google Shape;549;g2ff21d75101_0_0"/>
          <p:cNvSpPr txBox="1"/>
          <p:nvPr>
            <p:ph idx="1" type="body"/>
          </p:nvPr>
        </p:nvSpPr>
        <p:spPr>
          <a:xfrm>
            <a:off x="381000" y="1600200"/>
            <a:ext cx="10972800" cy="1393500"/>
          </a:xfrm>
          <a:prstGeom prst="rect">
            <a:avLst/>
          </a:prstGeom>
        </p:spPr>
        <p:txBody>
          <a:bodyPr anchorCtr="0" anchor="t" bIns="60950" lIns="121900" spcFirstLastPara="1" rIns="121900" wrap="square" tIns="6095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/>
              <a:t>Challenge:</a:t>
            </a:r>
            <a:r>
              <a:rPr lang="en-US"/>
              <a:t> Decoding iteration is not computing intensive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                    ⇒ bubbles in the pipeline parallelism</a:t>
            </a:r>
            <a:endParaRPr/>
          </a:p>
        </p:txBody>
      </p:sp>
      <p:sp>
        <p:nvSpPr>
          <p:cNvPr id="550" name="Google Shape;550;g2ff21d75101_0_0"/>
          <p:cNvSpPr/>
          <p:nvPr/>
        </p:nvSpPr>
        <p:spPr>
          <a:xfrm>
            <a:off x="8953900" y="2301900"/>
            <a:ext cx="1955100" cy="701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Q2 Prefill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g2ff21d75101_0_0"/>
          <p:cNvSpPr/>
          <p:nvPr/>
        </p:nvSpPr>
        <p:spPr>
          <a:xfrm>
            <a:off x="8953900" y="1600200"/>
            <a:ext cx="780000" cy="7017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Q1 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Itr. 1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g2ff21d75101_0_0"/>
          <p:cNvSpPr/>
          <p:nvPr/>
        </p:nvSpPr>
        <p:spPr>
          <a:xfrm>
            <a:off x="9733900" y="1600200"/>
            <a:ext cx="1175100" cy="70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Bubble</a:t>
            </a:r>
            <a:endParaRPr i="1" sz="25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g2ff21d75101_0_0"/>
          <p:cNvSpPr txBox="1"/>
          <p:nvPr/>
        </p:nvSpPr>
        <p:spPr>
          <a:xfrm>
            <a:off x="10909000" y="1676400"/>
            <a:ext cx="113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GPU0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g2ff21d75101_0_0"/>
          <p:cNvSpPr txBox="1"/>
          <p:nvPr/>
        </p:nvSpPr>
        <p:spPr>
          <a:xfrm>
            <a:off x="10909000" y="2378100"/>
            <a:ext cx="113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GPU1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g2ff21d75101_0_0"/>
          <p:cNvSpPr txBox="1"/>
          <p:nvPr/>
        </p:nvSpPr>
        <p:spPr>
          <a:xfrm>
            <a:off x="381000" y="3429000"/>
            <a:ext cx="827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naive solution: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decodes + prefills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g2ff21d75101_0_0"/>
          <p:cNvSpPr/>
          <p:nvPr/>
        </p:nvSpPr>
        <p:spPr>
          <a:xfrm>
            <a:off x="8953900" y="3875975"/>
            <a:ext cx="1955100" cy="701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Q2 Prefill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g2ff21d75101_0_0"/>
          <p:cNvSpPr/>
          <p:nvPr/>
        </p:nvSpPr>
        <p:spPr>
          <a:xfrm>
            <a:off x="8953900" y="3174275"/>
            <a:ext cx="780000" cy="7017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Q1 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Itr. 1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g2ff21d75101_0_0"/>
          <p:cNvSpPr/>
          <p:nvPr/>
        </p:nvSpPr>
        <p:spPr>
          <a:xfrm>
            <a:off x="9733900" y="3174275"/>
            <a:ext cx="1175100" cy="7017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Q3 Prefill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g2ff21d75101_0_0"/>
          <p:cNvSpPr txBox="1"/>
          <p:nvPr/>
        </p:nvSpPr>
        <p:spPr>
          <a:xfrm>
            <a:off x="10909000" y="3250475"/>
            <a:ext cx="113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GPU0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g2ff21d75101_0_0"/>
          <p:cNvSpPr txBox="1"/>
          <p:nvPr/>
        </p:nvSpPr>
        <p:spPr>
          <a:xfrm>
            <a:off x="10909000" y="3952175"/>
            <a:ext cx="113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GPU1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g2ff21d75101_0_0"/>
          <p:cNvSpPr txBox="1"/>
          <p:nvPr/>
        </p:nvSpPr>
        <p:spPr>
          <a:xfrm>
            <a:off x="381000" y="4577675"/>
            <a:ext cx="8271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Problem: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time-between-token (latency)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wrose if prefill is large (prompt &gt; 1K)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g2ff21d75101_0_0"/>
          <p:cNvSpPr/>
          <p:nvPr/>
        </p:nvSpPr>
        <p:spPr>
          <a:xfrm rot="5400000">
            <a:off x="9774375" y="3757325"/>
            <a:ext cx="319200" cy="1959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g2ff21d75101_0_0"/>
          <p:cNvSpPr txBox="1"/>
          <p:nvPr/>
        </p:nvSpPr>
        <p:spPr>
          <a:xfrm>
            <a:off x="8956425" y="4824550"/>
            <a:ext cx="195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long latency</a:t>
            </a:r>
            <a:endParaRPr i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9" name="Google Shape;569;g2ff21d75101_0_30"/>
          <p:cNvGrpSpPr/>
          <p:nvPr/>
        </p:nvGrpSpPr>
        <p:grpSpPr>
          <a:xfrm>
            <a:off x="861300" y="3986675"/>
            <a:ext cx="2695952" cy="2713700"/>
            <a:chOff x="750300" y="4011350"/>
            <a:chExt cx="2695952" cy="2713700"/>
          </a:xfrm>
        </p:grpSpPr>
        <p:pic>
          <p:nvPicPr>
            <p:cNvPr id="570" name="Google Shape;570;g2ff21d75101_0_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0300" y="4011350"/>
              <a:ext cx="2695952" cy="2713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1" name="Google Shape;571;g2ff21d75101_0_30"/>
            <p:cNvSpPr/>
            <p:nvPr/>
          </p:nvSpPr>
          <p:spPr>
            <a:xfrm>
              <a:off x="2035450" y="4047825"/>
              <a:ext cx="871200" cy="244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2" name="Google Shape;572;g2ff21d75101_0_30"/>
          <p:cNvSpPr txBox="1"/>
          <p:nvPr>
            <p:ph type="title"/>
          </p:nvPr>
        </p:nvSpPr>
        <p:spPr>
          <a:xfrm>
            <a:off x="0" y="177800"/>
            <a:ext cx="12192000" cy="1143000"/>
          </a:xfrm>
          <a:prstGeom prst="rect">
            <a:avLst/>
          </a:prstGeom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Chunked-prefills: Mechanism</a:t>
            </a:r>
            <a:endParaRPr/>
          </a:p>
        </p:txBody>
      </p:sp>
      <p:sp>
        <p:nvSpPr>
          <p:cNvPr id="573" name="Google Shape;573;g2ff21d75101_0_30"/>
          <p:cNvSpPr txBox="1"/>
          <p:nvPr>
            <p:ph idx="12" type="sldNum"/>
          </p:nvPr>
        </p:nvSpPr>
        <p:spPr>
          <a:xfrm>
            <a:off x="8737600" y="6700370"/>
            <a:ext cx="2844900" cy="1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4" name="Google Shape;574;g2ff21d75101_0_30"/>
          <p:cNvSpPr txBox="1"/>
          <p:nvPr>
            <p:ph idx="1" type="body"/>
          </p:nvPr>
        </p:nvSpPr>
        <p:spPr>
          <a:xfrm>
            <a:off x="381000" y="1896688"/>
            <a:ext cx="10972800" cy="701700"/>
          </a:xfrm>
          <a:prstGeom prst="rect">
            <a:avLst/>
          </a:prstGeom>
        </p:spPr>
        <p:txBody>
          <a:bodyPr anchorCtr="0" anchor="t" bIns="60950" lIns="121900" spcFirstLastPara="1" rIns="121900" wrap="square" tIns="6095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/>
              <a:t>Challenge:</a:t>
            </a:r>
            <a:r>
              <a:rPr lang="en-US"/>
              <a:t> bubbles in the pipeline parallelism</a:t>
            </a:r>
            <a:endParaRPr/>
          </a:p>
        </p:txBody>
      </p:sp>
      <p:sp>
        <p:nvSpPr>
          <p:cNvPr id="575" name="Google Shape;575;g2ff21d75101_0_30"/>
          <p:cNvSpPr txBox="1"/>
          <p:nvPr/>
        </p:nvSpPr>
        <p:spPr>
          <a:xfrm>
            <a:off x="381400" y="2634875"/>
            <a:ext cx="827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Chunked-prefills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split a prefill into </a:t>
            </a: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middle-size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chunks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g2ff21d75101_0_30"/>
          <p:cNvSpPr/>
          <p:nvPr/>
        </p:nvSpPr>
        <p:spPr>
          <a:xfrm>
            <a:off x="8649100" y="2301900"/>
            <a:ext cx="2340000" cy="701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Q2 Prefill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g2ff21d75101_0_30"/>
          <p:cNvSpPr/>
          <p:nvPr/>
        </p:nvSpPr>
        <p:spPr>
          <a:xfrm>
            <a:off x="8649100" y="1600200"/>
            <a:ext cx="780000" cy="7017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Q1 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Itr. 1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g2ff21d75101_0_30"/>
          <p:cNvSpPr/>
          <p:nvPr/>
        </p:nvSpPr>
        <p:spPr>
          <a:xfrm>
            <a:off x="9429100" y="1600200"/>
            <a:ext cx="1560000" cy="70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Bubble</a:t>
            </a:r>
            <a:endParaRPr i="1" sz="25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g2ff21d75101_0_30"/>
          <p:cNvSpPr txBox="1"/>
          <p:nvPr/>
        </p:nvSpPr>
        <p:spPr>
          <a:xfrm>
            <a:off x="10985200" y="1676400"/>
            <a:ext cx="113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GPU0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g2ff21d75101_0_30"/>
          <p:cNvSpPr txBox="1"/>
          <p:nvPr/>
        </p:nvSpPr>
        <p:spPr>
          <a:xfrm>
            <a:off x="10985200" y="2378100"/>
            <a:ext cx="113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GPU1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g2ff21d75101_0_30"/>
          <p:cNvSpPr/>
          <p:nvPr/>
        </p:nvSpPr>
        <p:spPr>
          <a:xfrm>
            <a:off x="8649100" y="3875975"/>
            <a:ext cx="2340000" cy="701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Q2 Prefill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g2ff21d75101_0_30"/>
          <p:cNvSpPr/>
          <p:nvPr/>
        </p:nvSpPr>
        <p:spPr>
          <a:xfrm>
            <a:off x="8649100" y="3174275"/>
            <a:ext cx="780000" cy="7017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Q1 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Itr. 1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g2ff21d75101_0_30"/>
          <p:cNvSpPr txBox="1"/>
          <p:nvPr/>
        </p:nvSpPr>
        <p:spPr>
          <a:xfrm>
            <a:off x="10985200" y="3250475"/>
            <a:ext cx="113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GPU0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g2ff21d75101_0_30"/>
          <p:cNvSpPr txBox="1"/>
          <p:nvPr/>
        </p:nvSpPr>
        <p:spPr>
          <a:xfrm>
            <a:off x="10985200" y="3952175"/>
            <a:ext cx="113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GPU1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g2ff21d75101_0_30"/>
          <p:cNvSpPr/>
          <p:nvPr/>
        </p:nvSpPr>
        <p:spPr>
          <a:xfrm>
            <a:off x="9429100" y="3174275"/>
            <a:ext cx="780000" cy="7017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Q1 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Itr. 2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g2ff21d75101_0_30"/>
          <p:cNvSpPr/>
          <p:nvPr/>
        </p:nvSpPr>
        <p:spPr>
          <a:xfrm>
            <a:off x="10209100" y="3174275"/>
            <a:ext cx="780000" cy="7017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Q1 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Itr. 3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g2ff21d75101_0_30"/>
          <p:cNvSpPr/>
          <p:nvPr/>
        </p:nvSpPr>
        <p:spPr>
          <a:xfrm>
            <a:off x="8648700" y="3875975"/>
            <a:ext cx="780000" cy="7017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g2ff21d75101_0_30"/>
          <p:cNvSpPr/>
          <p:nvPr/>
        </p:nvSpPr>
        <p:spPr>
          <a:xfrm>
            <a:off x="9428900" y="3875975"/>
            <a:ext cx="780000" cy="7017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g2ff21d75101_0_30"/>
          <p:cNvSpPr/>
          <p:nvPr/>
        </p:nvSpPr>
        <p:spPr>
          <a:xfrm>
            <a:off x="10209100" y="3875975"/>
            <a:ext cx="780000" cy="7017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g2ff21d75101_0_30"/>
          <p:cNvSpPr txBox="1"/>
          <p:nvPr/>
        </p:nvSpPr>
        <p:spPr>
          <a:xfrm>
            <a:off x="1070550" y="3191850"/>
            <a:ext cx="2947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Throughput saturates at middle sizes.</a:t>
            </a:r>
            <a:endParaRPr sz="24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1" name="Google Shape;591;g2ff21d75101_0_30"/>
          <p:cNvCxnSpPr/>
          <p:nvPr/>
        </p:nvCxnSpPr>
        <p:spPr>
          <a:xfrm>
            <a:off x="2185925" y="5010150"/>
            <a:ext cx="0" cy="501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592" name="Google Shape;592;g2ff21d75101_0_30"/>
          <p:cNvGraphicFramePr/>
          <p:nvPr/>
        </p:nvGraphicFramePr>
        <p:xfrm>
          <a:off x="4854138" y="4345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{FF60CEEA-CFD9-47B3-94B7-2D03695CA102}</a:tableStyleId>
              </a:tblPr>
              <a:tblGrid>
                <a:gridCol w="1687500"/>
                <a:gridCol w="1687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Dataset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Prompt len.</a:t>
                      </a:r>
                      <a:endParaRPr b="1" sz="2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openchat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1730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arxiv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7059</a:t>
                      </a:r>
                      <a:endParaRPr sz="2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93" name="Google Shape;593;g2ff21d75101_0_30"/>
          <p:cNvSpPr txBox="1"/>
          <p:nvPr/>
        </p:nvSpPr>
        <p:spPr>
          <a:xfrm>
            <a:off x="4963825" y="3191850"/>
            <a:ext cx="2947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Average prompt length can be &gt; 1K.</a:t>
            </a:r>
            <a:endParaRPr sz="24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ff21d75101_0_74"/>
          <p:cNvSpPr txBox="1"/>
          <p:nvPr>
            <p:ph type="title"/>
          </p:nvPr>
        </p:nvSpPr>
        <p:spPr>
          <a:xfrm>
            <a:off x="0" y="177800"/>
            <a:ext cx="12192000" cy="1143000"/>
          </a:xfrm>
          <a:prstGeom prst="rect">
            <a:avLst/>
          </a:prstGeom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Stall-free Batching: Challenges</a:t>
            </a:r>
            <a:endParaRPr/>
          </a:p>
        </p:txBody>
      </p:sp>
      <p:sp>
        <p:nvSpPr>
          <p:cNvPr id="600" name="Google Shape;600;g2ff21d75101_0_74"/>
          <p:cNvSpPr txBox="1"/>
          <p:nvPr>
            <p:ph idx="12" type="sldNum"/>
          </p:nvPr>
        </p:nvSpPr>
        <p:spPr>
          <a:xfrm>
            <a:off x="8737600" y="6700370"/>
            <a:ext cx="2844900" cy="1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1" name="Google Shape;601;g2ff21d75101_0_74"/>
          <p:cNvSpPr txBox="1"/>
          <p:nvPr>
            <p:ph idx="1" type="body"/>
          </p:nvPr>
        </p:nvSpPr>
        <p:spPr>
          <a:xfrm>
            <a:off x="2057400" y="1676400"/>
            <a:ext cx="8189400" cy="675000"/>
          </a:xfrm>
          <a:prstGeom prst="rect">
            <a:avLst/>
          </a:prstGeom>
        </p:spPr>
        <p:txBody>
          <a:bodyPr anchorCtr="0" anchor="t" bIns="60950" lIns="121900" spcFirstLastPara="1" rIns="121900" wrap="square" tIns="6095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/>
              <a:t>Challenge: </a:t>
            </a:r>
            <a:r>
              <a:rPr lang="en-US"/>
              <a:t>Prioritizing prefills leads to long latency</a:t>
            </a:r>
            <a:endParaRPr/>
          </a:p>
        </p:txBody>
      </p:sp>
      <p:sp>
        <p:nvSpPr>
          <p:cNvPr id="602" name="Google Shape;602;g2ff21d75101_0_74"/>
          <p:cNvSpPr/>
          <p:nvPr/>
        </p:nvSpPr>
        <p:spPr>
          <a:xfrm>
            <a:off x="2572175" y="3395700"/>
            <a:ext cx="1479900" cy="83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Q1 Itr. 1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Q2 Itr. 1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g2ff21d75101_0_74"/>
          <p:cNvSpPr/>
          <p:nvPr/>
        </p:nvSpPr>
        <p:spPr>
          <a:xfrm>
            <a:off x="4052075" y="3395700"/>
            <a:ext cx="3234900" cy="83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Q3 Prefill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Q4 Prefill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4" name="Google Shape;604;g2ff21d75101_0_74"/>
          <p:cNvCxnSpPr/>
          <p:nvPr/>
        </p:nvCxnSpPr>
        <p:spPr>
          <a:xfrm>
            <a:off x="4052075" y="2901900"/>
            <a:ext cx="0" cy="493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5" name="Google Shape;605;g2ff21d75101_0_74"/>
          <p:cNvSpPr txBox="1"/>
          <p:nvPr/>
        </p:nvSpPr>
        <p:spPr>
          <a:xfrm>
            <a:off x="2671475" y="2351400"/>
            <a:ext cx="276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Q3 &amp; Q4 received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g2ff21d75101_0_74"/>
          <p:cNvSpPr/>
          <p:nvPr/>
        </p:nvSpPr>
        <p:spPr>
          <a:xfrm>
            <a:off x="7286975" y="3395700"/>
            <a:ext cx="1479900" cy="83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Q1 Itr. 2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Q2 Itr. 2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g2ff21d75101_0_74"/>
          <p:cNvSpPr/>
          <p:nvPr/>
        </p:nvSpPr>
        <p:spPr>
          <a:xfrm>
            <a:off x="8766875" y="3395700"/>
            <a:ext cx="1479900" cy="83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Q3 Itr. 1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Q4 Itr. 1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8" name="Google Shape;608;g2ff21d75101_0_74"/>
          <p:cNvCxnSpPr/>
          <p:nvPr/>
        </p:nvCxnSpPr>
        <p:spPr>
          <a:xfrm>
            <a:off x="8766875" y="2901900"/>
            <a:ext cx="0" cy="493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609" name="Google Shape;609;g2ff21d75101_0_74"/>
          <p:cNvSpPr txBox="1"/>
          <p:nvPr/>
        </p:nvSpPr>
        <p:spPr>
          <a:xfrm>
            <a:off x="7286975" y="2351400"/>
            <a:ext cx="276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Q1 &amp; Q2 finished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g2ff21d75101_0_74"/>
          <p:cNvSpPr/>
          <p:nvPr/>
        </p:nvSpPr>
        <p:spPr>
          <a:xfrm rot="5400000">
            <a:off x="5462575" y="2820750"/>
            <a:ext cx="400200" cy="3221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g2ff21d75101_0_74"/>
          <p:cNvSpPr txBox="1"/>
          <p:nvPr/>
        </p:nvSpPr>
        <p:spPr>
          <a:xfrm>
            <a:off x="2618875" y="4659900"/>
            <a:ext cx="608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Unnecessary waiting time for Q1 and Q2</a:t>
            </a:r>
            <a:endParaRPr i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ff21d75101_0_93"/>
          <p:cNvSpPr txBox="1"/>
          <p:nvPr>
            <p:ph type="title"/>
          </p:nvPr>
        </p:nvSpPr>
        <p:spPr>
          <a:xfrm>
            <a:off x="0" y="177800"/>
            <a:ext cx="12192000" cy="1143000"/>
          </a:xfrm>
          <a:prstGeom prst="rect">
            <a:avLst/>
          </a:prstGeom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Stall-free Batching: Example</a:t>
            </a:r>
            <a:endParaRPr/>
          </a:p>
        </p:txBody>
      </p:sp>
      <p:sp>
        <p:nvSpPr>
          <p:cNvPr id="618" name="Google Shape;618;g2ff21d75101_0_93"/>
          <p:cNvSpPr txBox="1"/>
          <p:nvPr>
            <p:ph idx="12" type="sldNum"/>
          </p:nvPr>
        </p:nvSpPr>
        <p:spPr>
          <a:xfrm>
            <a:off x="8737600" y="6700370"/>
            <a:ext cx="2844900" cy="1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9" name="Google Shape;619;g2ff21d75101_0_93"/>
          <p:cNvSpPr txBox="1"/>
          <p:nvPr>
            <p:ph idx="1" type="body"/>
          </p:nvPr>
        </p:nvSpPr>
        <p:spPr>
          <a:xfrm>
            <a:off x="2306430" y="1600200"/>
            <a:ext cx="7641300" cy="675000"/>
          </a:xfrm>
          <a:prstGeom prst="rect">
            <a:avLst/>
          </a:prstGeom>
        </p:spPr>
        <p:txBody>
          <a:bodyPr anchorCtr="0" anchor="t" bIns="60950" lIns="121900" spcFirstLastPara="1" rIns="121900" wrap="square" tIns="6095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/>
              <a:t>Note: </a:t>
            </a:r>
            <a:r>
              <a:rPr lang="en-US"/>
              <a:t>Prefills are chunked into middle sizes.</a:t>
            </a:r>
            <a:endParaRPr/>
          </a:p>
        </p:txBody>
      </p:sp>
      <p:sp>
        <p:nvSpPr>
          <p:cNvPr id="620" name="Google Shape;620;g2ff21d75101_0_93"/>
          <p:cNvSpPr/>
          <p:nvPr/>
        </p:nvSpPr>
        <p:spPr>
          <a:xfrm>
            <a:off x="2821205" y="3319500"/>
            <a:ext cx="1479900" cy="83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Q1 Itr. 1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Q2 Itr. 1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g2ff21d75101_0_93"/>
          <p:cNvSpPr/>
          <p:nvPr/>
        </p:nvSpPr>
        <p:spPr>
          <a:xfrm>
            <a:off x="4301105" y="3319500"/>
            <a:ext cx="1882200" cy="83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Q1 Itr. 2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Q3 Prefill 1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2" name="Google Shape;622;g2ff21d75101_0_93"/>
          <p:cNvCxnSpPr/>
          <p:nvPr/>
        </p:nvCxnSpPr>
        <p:spPr>
          <a:xfrm>
            <a:off x="4301105" y="2825700"/>
            <a:ext cx="0" cy="493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3" name="Google Shape;623;g2ff21d75101_0_93"/>
          <p:cNvSpPr txBox="1"/>
          <p:nvPr/>
        </p:nvSpPr>
        <p:spPr>
          <a:xfrm>
            <a:off x="2355655" y="2275200"/>
            <a:ext cx="276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Q3 &amp; Q4 received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g2ff21d75101_0_93"/>
          <p:cNvSpPr/>
          <p:nvPr/>
        </p:nvSpPr>
        <p:spPr>
          <a:xfrm>
            <a:off x="6183305" y="3319500"/>
            <a:ext cx="1882200" cy="83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Q2 Itr. 2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Q3 Prefill 2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g2ff21d75101_0_93"/>
          <p:cNvSpPr/>
          <p:nvPr/>
        </p:nvSpPr>
        <p:spPr>
          <a:xfrm>
            <a:off x="8065505" y="3319500"/>
            <a:ext cx="1882200" cy="83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Q3 Itr. 1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Q4 Prefill 1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6" name="Google Shape;626;g2ff21d75101_0_93"/>
          <p:cNvCxnSpPr/>
          <p:nvPr/>
        </p:nvCxnSpPr>
        <p:spPr>
          <a:xfrm>
            <a:off x="6183305" y="2825700"/>
            <a:ext cx="0" cy="493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627" name="Google Shape;627;g2ff21d75101_0_93"/>
          <p:cNvSpPr txBox="1"/>
          <p:nvPr/>
        </p:nvSpPr>
        <p:spPr>
          <a:xfrm>
            <a:off x="5242205" y="2275200"/>
            <a:ext cx="188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Q1 finished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8" name="Google Shape;628;g2ff21d75101_0_93"/>
          <p:cNvCxnSpPr/>
          <p:nvPr/>
        </p:nvCxnSpPr>
        <p:spPr>
          <a:xfrm>
            <a:off x="8065505" y="2825700"/>
            <a:ext cx="0" cy="493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629" name="Google Shape;629;g2ff21d75101_0_93"/>
          <p:cNvSpPr txBox="1"/>
          <p:nvPr/>
        </p:nvSpPr>
        <p:spPr>
          <a:xfrm>
            <a:off x="7249755" y="2275200"/>
            <a:ext cx="188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Q2 finished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g2ff21d75101_0_93"/>
          <p:cNvSpPr txBox="1"/>
          <p:nvPr/>
        </p:nvSpPr>
        <p:spPr>
          <a:xfrm>
            <a:off x="2355655" y="4693475"/>
            <a:ext cx="711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Prioritize </a:t>
            </a: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chunked prefills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</a:t>
            </a: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running decodes</a:t>
            </a:r>
            <a:endParaRPr i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ff21d75101_0_113"/>
          <p:cNvSpPr txBox="1"/>
          <p:nvPr>
            <p:ph type="title"/>
          </p:nvPr>
        </p:nvSpPr>
        <p:spPr>
          <a:xfrm>
            <a:off x="0" y="177800"/>
            <a:ext cx="12192000" cy="1143000"/>
          </a:xfrm>
          <a:prstGeom prst="rect">
            <a:avLst/>
          </a:prstGeom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Stall-free Batching: Make It Formal</a:t>
            </a:r>
            <a:endParaRPr/>
          </a:p>
        </p:txBody>
      </p:sp>
      <p:sp>
        <p:nvSpPr>
          <p:cNvPr id="637" name="Google Shape;637;g2ff21d75101_0_113"/>
          <p:cNvSpPr txBox="1"/>
          <p:nvPr>
            <p:ph idx="12" type="sldNum"/>
          </p:nvPr>
        </p:nvSpPr>
        <p:spPr>
          <a:xfrm>
            <a:off x="8737600" y="6700370"/>
            <a:ext cx="2844900" cy="1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8" name="Google Shape;638;g2ff21d75101_0_113"/>
          <p:cNvSpPr txBox="1"/>
          <p:nvPr>
            <p:ph idx="1" type="body"/>
          </p:nvPr>
        </p:nvSpPr>
        <p:spPr>
          <a:xfrm>
            <a:off x="609600" y="1600200"/>
            <a:ext cx="10972800" cy="732600"/>
          </a:xfrm>
          <a:prstGeom prst="rect">
            <a:avLst/>
          </a:prstGeom>
        </p:spPr>
        <p:txBody>
          <a:bodyPr anchorCtr="0" anchor="t" bIns="60950" lIns="121900" spcFirstLastPara="1" rIns="121900" wrap="square" tIns="6095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User specifies a budget of </a:t>
            </a:r>
            <a:r>
              <a:rPr i="1" lang="en-US"/>
              <a:t>maximum number of tokens per batch</a:t>
            </a:r>
            <a:r>
              <a:rPr lang="en-US"/>
              <a:t>.</a:t>
            </a:r>
            <a:endParaRPr/>
          </a:p>
        </p:txBody>
      </p:sp>
      <p:sp>
        <p:nvSpPr>
          <p:cNvPr id="639" name="Google Shape;639;g2ff21d75101_0_113"/>
          <p:cNvSpPr txBox="1"/>
          <p:nvPr/>
        </p:nvSpPr>
        <p:spPr>
          <a:xfrm>
            <a:off x="609600" y="2332800"/>
            <a:ext cx="67758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Scheduling policy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every query with a </a:t>
            </a: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running decoding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+1 token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every query with a </a:t>
            </a: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running prefilling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+1 prefill chunk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there is </a:t>
            </a: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</a:t>
            </a: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ining budget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+1 prefill chunk from a new query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g2ff21d75101_0_113"/>
          <p:cNvSpPr txBox="1"/>
          <p:nvPr/>
        </p:nvSpPr>
        <p:spPr>
          <a:xfrm>
            <a:off x="7385400" y="2332800"/>
            <a:ext cx="40446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Principle: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Non-stall decoding</a:t>
            </a:r>
            <a:endParaRPr sz="2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Prefill-prioritizing</a:t>
            </a:r>
            <a:endParaRPr sz="2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come first serve</a:t>
            </a:r>
            <a:endParaRPr sz="2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ff21d75101_0_123"/>
          <p:cNvSpPr txBox="1"/>
          <p:nvPr>
            <p:ph type="title"/>
          </p:nvPr>
        </p:nvSpPr>
        <p:spPr>
          <a:xfrm>
            <a:off x="0" y="177800"/>
            <a:ext cx="12192000" cy="1143000"/>
          </a:xfrm>
          <a:prstGeom prst="rect">
            <a:avLst/>
          </a:prstGeom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Stall-free Batching: Determine The Token Budget</a:t>
            </a:r>
            <a:endParaRPr/>
          </a:p>
        </p:txBody>
      </p:sp>
      <p:sp>
        <p:nvSpPr>
          <p:cNvPr id="647" name="Google Shape;647;g2ff21d75101_0_123"/>
          <p:cNvSpPr txBox="1"/>
          <p:nvPr>
            <p:ph idx="12" type="sldNum"/>
          </p:nvPr>
        </p:nvSpPr>
        <p:spPr>
          <a:xfrm>
            <a:off x="8737600" y="6700370"/>
            <a:ext cx="2844900" cy="1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8" name="Google Shape;648;g2ff21d75101_0_123"/>
          <p:cNvSpPr txBox="1"/>
          <p:nvPr>
            <p:ph idx="1" type="body"/>
          </p:nvPr>
        </p:nvSpPr>
        <p:spPr>
          <a:xfrm>
            <a:off x="609600" y="1600200"/>
            <a:ext cx="10972800" cy="1602300"/>
          </a:xfrm>
          <a:prstGeom prst="rect">
            <a:avLst/>
          </a:prstGeom>
        </p:spPr>
        <p:txBody>
          <a:bodyPr anchorCtr="0" anchor="t" bIns="60950" lIns="121900" spcFirstLastPara="1" rIns="121900" wrap="square" tIns="6095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/>
              <a:t>Trade-offs</a:t>
            </a:r>
            <a:r>
              <a:rPr lang="en-US"/>
              <a:t>: 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/>
              <a:t>a smaller budget minimizes time-between-token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/>
              <a:t>a larger budget is better for chunked-prefills</a:t>
            </a:r>
            <a:endParaRPr/>
          </a:p>
        </p:txBody>
      </p:sp>
      <p:sp>
        <p:nvSpPr>
          <p:cNvPr id="649" name="Google Shape;649;g2ff21d75101_0_123"/>
          <p:cNvSpPr txBox="1"/>
          <p:nvPr/>
        </p:nvSpPr>
        <p:spPr>
          <a:xfrm>
            <a:off x="658825" y="3121200"/>
            <a:ext cx="7115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suppose a N-chunk prefill: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# KV-cache access for the 1st chunk: 	N-1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KV-cache access for the 2nd chunk: 	N-2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…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015e5f4cad_0_0"/>
          <p:cNvSpPr txBox="1"/>
          <p:nvPr>
            <p:ph type="title"/>
          </p:nvPr>
        </p:nvSpPr>
        <p:spPr>
          <a:xfrm>
            <a:off x="0" y="177800"/>
            <a:ext cx="12192000" cy="1143000"/>
          </a:xfrm>
          <a:prstGeom prst="rect">
            <a:avLst/>
          </a:prstGeom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Autoregressive Generation</a:t>
            </a:r>
            <a:endParaRPr/>
          </a:p>
        </p:txBody>
      </p:sp>
      <p:sp>
        <p:nvSpPr>
          <p:cNvPr id="117" name="Google Shape;117;g3015e5f4cad_0_0"/>
          <p:cNvSpPr txBox="1"/>
          <p:nvPr>
            <p:ph idx="12" type="sldNum"/>
          </p:nvPr>
        </p:nvSpPr>
        <p:spPr>
          <a:xfrm>
            <a:off x="8737600" y="6700370"/>
            <a:ext cx="2844900" cy="1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8" name="Google Shape;118;g3015e5f4ca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9900" y="1320800"/>
            <a:ext cx="9606954" cy="5074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ff21d75101_0_131"/>
          <p:cNvSpPr txBox="1"/>
          <p:nvPr>
            <p:ph type="title"/>
          </p:nvPr>
        </p:nvSpPr>
        <p:spPr>
          <a:xfrm>
            <a:off x="0" y="177800"/>
            <a:ext cx="12192000" cy="1143000"/>
          </a:xfrm>
          <a:prstGeom prst="rect">
            <a:avLst/>
          </a:prstGeom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Stall-free Batching: Determine The Token Budget</a:t>
            </a:r>
            <a:endParaRPr/>
          </a:p>
        </p:txBody>
      </p:sp>
      <p:sp>
        <p:nvSpPr>
          <p:cNvPr id="656" name="Google Shape;656;g2ff21d75101_0_131"/>
          <p:cNvSpPr txBox="1"/>
          <p:nvPr>
            <p:ph idx="12" type="sldNum"/>
          </p:nvPr>
        </p:nvSpPr>
        <p:spPr>
          <a:xfrm>
            <a:off x="8737600" y="6700370"/>
            <a:ext cx="2844900" cy="1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7" name="Google Shape;657;g2ff21d75101_0_131"/>
          <p:cNvSpPr txBox="1"/>
          <p:nvPr>
            <p:ph idx="1" type="body"/>
          </p:nvPr>
        </p:nvSpPr>
        <p:spPr>
          <a:xfrm>
            <a:off x="609600" y="1600200"/>
            <a:ext cx="10972800" cy="1947600"/>
          </a:xfrm>
          <a:prstGeom prst="rect">
            <a:avLst/>
          </a:prstGeom>
        </p:spPr>
        <p:txBody>
          <a:bodyPr anchorCtr="0" anchor="t" bIns="60950" lIns="121900" spcFirstLastPara="1" rIns="121900" wrap="square" tIns="6095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/>
              <a:t>Trade-offs</a:t>
            </a:r>
            <a:r>
              <a:rPr lang="en-US"/>
              <a:t>: 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/>
              <a:t>a smaller budget minimizes time-between-token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/>
              <a:t>a larger budget is better for chunked-prefills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/>
              <a:t>the tile-quantization effect can influence pre-fill time</a:t>
            </a:r>
            <a:endParaRPr/>
          </a:p>
        </p:txBody>
      </p:sp>
      <p:sp>
        <p:nvSpPr>
          <p:cNvPr id="658" name="Google Shape;658;g2ff21d75101_0_131"/>
          <p:cNvSpPr/>
          <p:nvPr/>
        </p:nvSpPr>
        <p:spPr>
          <a:xfrm>
            <a:off x="773050" y="4489900"/>
            <a:ext cx="607500" cy="5574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g2ff21d75101_0_131"/>
          <p:cNvSpPr/>
          <p:nvPr/>
        </p:nvSpPr>
        <p:spPr>
          <a:xfrm>
            <a:off x="1380550" y="4489900"/>
            <a:ext cx="607500" cy="5574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g2ff21d75101_0_131"/>
          <p:cNvSpPr/>
          <p:nvPr/>
        </p:nvSpPr>
        <p:spPr>
          <a:xfrm>
            <a:off x="773050" y="5041700"/>
            <a:ext cx="607500" cy="5574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g2ff21d75101_0_131"/>
          <p:cNvSpPr/>
          <p:nvPr/>
        </p:nvSpPr>
        <p:spPr>
          <a:xfrm>
            <a:off x="1380550" y="5041700"/>
            <a:ext cx="607500" cy="5574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g2ff21d75101_0_131"/>
          <p:cNvSpPr/>
          <p:nvPr/>
        </p:nvSpPr>
        <p:spPr>
          <a:xfrm>
            <a:off x="773050" y="4489900"/>
            <a:ext cx="1215000" cy="1109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Calibri"/>
                <a:ea typeface="Calibri"/>
                <a:cs typeface="Calibri"/>
                <a:sym typeface="Calibri"/>
              </a:rPr>
              <a:t>Matrix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g2ff21d75101_0_131"/>
          <p:cNvSpPr/>
          <p:nvPr/>
        </p:nvSpPr>
        <p:spPr>
          <a:xfrm>
            <a:off x="2844250" y="3694500"/>
            <a:ext cx="607500" cy="5574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g2ff21d75101_0_131"/>
          <p:cNvSpPr/>
          <p:nvPr/>
        </p:nvSpPr>
        <p:spPr>
          <a:xfrm>
            <a:off x="2844250" y="4398600"/>
            <a:ext cx="607500" cy="5574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g2ff21d75101_0_131"/>
          <p:cNvSpPr/>
          <p:nvPr/>
        </p:nvSpPr>
        <p:spPr>
          <a:xfrm>
            <a:off x="2844250" y="5102700"/>
            <a:ext cx="607500" cy="5574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g2ff21d75101_0_131"/>
          <p:cNvSpPr/>
          <p:nvPr/>
        </p:nvSpPr>
        <p:spPr>
          <a:xfrm>
            <a:off x="2844250" y="5806800"/>
            <a:ext cx="607500" cy="5574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7" name="Google Shape;667;g2ff21d75101_0_131"/>
          <p:cNvCxnSpPr>
            <a:stCxn id="662" idx="3"/>
            <a:endCxn id="663" idx="1"/>
          </p:cNvCxnSpPr>
          <p:nvPr/>
        </p:nvCxnSpPr>
        <p:spPr>
          <a:xfrm flipH="1" rot="10800000">
            <a:off x="1988050" y="3973150"/>
            <a:ext cx="856200" cy="1071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8" name="Google Shape;668;g2ff21d75101_0_131"/>
          <p:cNvCxnSpPr>
            <a:stCxn id="662" idx="3"/>
            <a:endCxn id="664" idx="1"/>
          </p:cNvCxnSpPr>
          <p:nvPr/>
        </p:nvCxnSpPr>
        <p:spPr>
          <a:xfrm flipH="1" rot="10800000">
            <a:off x="1988050" y="4677250"/>
            <a:ext cx="856200" cy="367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9" name="Google Shape;669;g2ff21d75101_0_131"/>
          <p:cNvCxnSpPr>
            <a:stCxn id="662" idx="3"/>
            <a:endCxn id="665" idx="1"/>
          </p:cNvCxnSpPr>
          <p:nvPr/>
        </p:nvCxnSpPr>
        <p:spPr>
          <a:xfrm>
            <a:off x="1988050" y="5044450"/>
            <a:ext cx="856200" cy="336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0" name="Google Shape;670;g2ff21d75101_0_131"/>
          <p:cNvCxnSpPr>
            <a:stCxn id="662" idx="3"/>
            <a:endCxn id="666" idx="1"/>
          </p:cNvCxnSpPr>
          <p:nvPr/>
        </p:nvCxnSpPr>
        <p:spPr>
          <a:xfrm>
            <a:off x="1988050" y="5044450"/>
            <a:ext cx="856200" cy="104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1" name="Google Shape;671;g2ff21d75101_0_131"/>
          <p:cNvSpPr txBox="1"/>
          <p:nvPr/>
        </p:nvSpPr>
        <p:spPr>
          <a:xfrm>
            <a:off x="4431175" y="3665400"/>
            <a:ext cx="300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GPU thread 1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g2ff21d75101_0_131"/>
          <p:cNvSpPr txBox="1"/>
          <p:nvPr/>
        </p:nvSpPr>
        <p:spPr>
          <a:xfrm>
            <a:off x="4431175" y="4369500"/>
            <a:ext cx="300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GPU thread 2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g2ff21d75101_0_131"/>
          <p:cNvSpPr txBox="1"/>
          <p:nvPr/>
        </p:nvSpPr>
        <p:spPr>
          <a:xfrm>
            <a:off x="4431175" y="5073600"/>
            <a:ext cx="284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GPU thread 3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g2ff21d75101_0_131"/>
          <p:cNvSpPr txBox="1"/>
          <p:nvPr/>
        </p:nvSpPr>
        <p:spPr>
          <a:xfrm>
            <a:off x="4431175" y="5777700"/>
            <a:ext cx="284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GPU thread 4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5" name="Google Shape;675;g2ff21d75101_0_131"/>
          <p:cNvCxnSpPr>
            <a:stCxn id="663" idx="3"/>
            <a:endCxn id="671" idx="1"/>
          </p:cNvCxnSpPr>
          <p:nvPr/>
        </p:nvCxnSpPr>
        <p:spPr>
          <a:xfrm>
            <a:off x="3451750" y="3973200"/>
            <a:ext cx="979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6" name="Google Shape;676;g2ff21d75101_0_131"/>
          <p:cNvCxnSpPr>
            <a:stCxn id="664" idx="3"/>
            <a:endCxn id="672" idx="1"/>
          </p:cNvCxnSpPr>
          <p:nvPr/>
        </p:nvCxnSpPr>
        <p:spPr>
          <a:xfrm>
            <a:off x="3451750" y="4677300"/>
            <a:ext cx="979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7" name="Google Shape;677;g2ff21d75101_0_131"/>
          <p:cNvCxnSpPr>
            <a:endCxn id="673" idx="1"/>
          </p:cNvCxnSpPr>
          <p:nvPr/>
        </p:nvCxnSpPr>
        <p:spPr>
          <a:xfrm>
            <a:off x="3451675" y="5381400"/>
            <a:ext cx="979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8" name="Google Shape;678;g2ff21d75101_0_131"/>
          <p:cNvCxnSpPr>
            <a:endCxn id="674" idx="1"/>
          </p:cNvCxnSpPr>
          <p:nvPr/>
        </p:nvCxnSpPr>
        <p:spPr>
          <a:xfrm>
            <a:off x="3451675" y="6085500"/>
            <a:ext cx="979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9" name="Google Shape;679;g2ff21d75101_0_131"/>
          <p:cNvSpPr txBox="1"/>
          <p:nvPr/>
        </p:nvSpPr>
        <p:spPr>
          <a:xfrm>
            <a:off x="7495750" y="4736650"/>
            <a:ext cx="320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Maximum utilization</a:t>
            </a:r>
            <a:endParaRPr i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ff21d75101_0_168"/>
          <p:cNvSpPr txBox="1"/>
          <p:nvPr>
            <p:ph type="title"/>
          </p:nvPr>
        </p:nvSpPr>
        <p:spPr>
          <a:xfrm>
            <a:off x="0" y="177800"/>
            <a:ext cx="12192000" cy="1143000"/>
          </a:xfrm>
          <a:prstGeom prst="rect">
            <a:avLst/>
          </a:prstGeom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Stall-free Batching: Determine The Token Budget</a:t>
            </a:r>
            <a:endParaRPr/>
          </a:p>
        </p:txBody>
      </p:sp>
      <p:sp>
        <p:nvSpPr>
          <p:cNvPr id="686" name="Google Shape;686;g2ff21d75101_0_168"/>
          <p:cNvSpPr txBox="1"/>
          <p:nvPr>
            <p:ph idx="12" type="sldNum"/>
          </p:nvPr>
        </p:nvSpPr>
        <p:spPr>
          <a:xfrm>
            <a:off x="8737600" y="6700370"/>
            <a:ext cx="2844900" cy="1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7" name="Google Shape;687;g2ff21d75101_0_168"/>
          <p:cNvSpPr txBox="1"/>
          <p:nvPr>
            <p:ph idx="1" type="body"/>
          </p:nvPr>
        </p:nvSpPr>
        <p:spPr>
          <a:xfrm>
            <a:off x="609600" y="1600200"/>
            <a:ext cx="10972800" cy="1947600"/>
          </a:xfrm>
          <a:prstGeom prst="rect">
            <a:avLst/>
          </a:prstGeom>
        </p:spPr>
        <p:txBody>
          <a:bodyPr anchorCtr="0" anchor="t" bIns="60950" lIns="121900" spcFirstLastPara="1" rIns="121900" wrap="square" tIns="6095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/>
              <a:t>Trade-off</a:t>
            </a:r>
            <a:r>
              <a:rPr lang="en-US"/>
              <a:t>: 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/>
              <a:t>a smaller budget minimizes time-between-token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/>
              <a:t>a larger budget is better for chunked-prefills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/>
              <a:t>the tile-quantization effect can influence prefill time</a:t>
            </a:r>
            <a:endParaRPr/>
          </a:p>
        </p:txBody>
      </p:sp>
      <p:sp>
        <p:nvSpPr>
          <p:cNvPr id="688" name="Google Shape;688;g2ff21d75101_0_168"/>
          <p:cNvSpPr/>
          <p:nvPr/>
        </p:nvSpPr>
        <p:spPr>
          <a:xfrm>
            <a:off x="773050" y="4489900"/>
            <a:ext cx="607500" cy="5574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g2ff21d75101_0_168"/>
          <p:cNvSpPr/>
          <p:nvPr/>
        </p:nvSpPr>
        <p:spPr>
          <a:xfrm>
            <a:off x="1380550" y="4489900"/>
            <a:ext cx="897300" cy="5574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g2ff21d75101_0_168"/>
          <p:cNvSpPr/>
          <p:nvPr/>
        </p:nvSpPr>
        <p:spPr>
          <a:xfrm>
            <a:off x="773050" y="5041700"/>
            <a:ext cx="607500" cy="5574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g2ff21d75101_0_168"/>
          <p:cNvSpPr/>
          <p:nvPr/>
        </p:nvSpPr>
        <p:spPr>
          <a:xfrm>
            <a:off x="1380550" y="5041700"/>
            <a:ext cx="897300" cy="5574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g2ff21d75101_0_168"/>
          <p:cNvSpPr/>
          <p:nvPr/>
        </p:nvSpPr>
        <p:spPr>
          <a:xfrm>
            <a:off x="773050" y="4489900"/>
            <a:ext cx="1504800" cy="1109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Calibri"/>
                <a:ea typeface="Calibri"/>
                <a:cs typeface="Calibri"/>
                <a:sym typeface="Calibri"/>
              </a:rPr>
              <a:t>Matrix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g2ff21d75101_0_168"/>
          <p:cNvSpPr/>
          <p:nvPr/>
        </p:nvSpPr>
        <p:spPr>
          <a:xfrm>
            <a:off x="3530050" y="3694500"/>
            <a:ext cx="897300" cy="5574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g2ff21d75101_0_168"/>
          <p:cNvSpPr/>
          <p:nvPr/>
        </p:nvSpPr>
        <p:spPr>
          <a:xfrm>
            <a:off x="3530050" y="4398600"/>
            <a:ext cx="897300" cy="5574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g2ff21d75101_0_168"/>
          <p:cNvSpPr/>
          <p:nvPr/>
        </p:nvSpPr>
        <p:spPr>
          <a:xfrm>
            <a:off x="3530050" y="5102700"/>
            <a:ext cx="607500" cy="5574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g2ff21d75101_0_168"/>
          <p:cNvSpPr/>
          <p:nvPr/>
        </p:nvSpPr>
        <p:spPr>
          <a:xfrm>
            <a:off x="3530050" y="5806800"/>
            <a:ext cx="607500" cy="5574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7" name="Google Shape;697;g2ff21d75101_0_168"/>
          <p:cNvCxnSpPr>
            <a:stCxn id="692" idx="3"/>
            <a:endCxn id="693" idx="1"/>
          </p:cNvCxnSpPr>
          <p:nvPr/>
        </p:nvCxnSpPr>
        <p:spPr>
          <a:xfrm flipH="1" rot="10800000">
            <a:off x="2277850" y="3973150"/>
            <a:ext cx="1252200" cy="1071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8" name="Google Shape;698;g2ff21d75101_0_168"/>
          <p:cNvCxnSpPr>
            <a:stCxn id="692" idx="3"/>
            <a:endCxn id="694" idx="1"/>
          </p:cNvCxnSpPr>
          <p:nvPr/>
        </p:nvCxnSpPr>
        <p:spPr>
          <a:xfrm flipH="1" rot="10800000">
            <a:off x="2277850" y="4677250"/>
            <a:ext cx="1252200" cy="367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9" name="Google Shape;699;g2ff21d75101_0_168"/>
          <p:cNvCxnSpPr>
            <a:stCxn id="692" idx="3"/>
            <a:endCxn id="695" idx="1"/>
          </p:cNvCxnSpPr>
          <p:nvPr/>
        </p:nvCxnSpPr>
        <p:spPr>
          <a:xfrm>
            <a:off x="2277850" y="5044450"/>
            <a:ext cx="1252200" cy="336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0" name="Google Shape;700;g2ff21d75101_0_168"/>
          <p:cNvCxnSpPr>
            <a:stCxn id="692" idx="3"/>
            <a:endCxn id="696" idx="1"/>
          </p:cNvCxnSpPr>
          <p:nvPr/>
        </p:nvCxnSpPr>
        <p:spPr>
          <a:xfrm>
            <a:off x="2277850" y="5044450"/>
            <a:ext cx="1252200" cy="104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1" name="Google Shape;701;g2ff21d75101_0_168"/>
          <p:cNvSpPr txBox="1"/>
          <p:nvPr/>
        </p:nvSpPr>
        <p:spPr>
          <a:xfrm>
            <a:off x="5116975" y="3665400"/>
            <a:ext cx="300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GPU thread 1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g2ff21d75101_0_168"/>
          <p:cNvSpPr txBox="1"/>
          <p:nvPr/>
        </p:nvSpPr>
        <p:spPr>
          <a:xfrm>
            <a:off x="5116975" y="4369500"/>
            <a:ext cx="300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GPU thread 2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g2ff21d75101_0_168"/>
          <p:cNvSpPr txBox="1"/>
          <p:nvPr/>
        </p:nvSpPr>
        <p:spPr>
          <a:xfrm>
            <a:off x="5116975" y="5073600"/>
            <a:ext cx="284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GPU thread 3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g2ff21d75101_0_168"/>
          <p:cNvSpPr txBox="1"/>
          <p:nvPr/>
        </p:nvSpPr>
        <p:spPr>
          <a:xfrm>
            <a:off x="5116975" y="5777700"/>
            <a:ext cx="284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GPU thread 4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5" name="Google Shape;705;g2ff21d75101_0_168"/>
          <p:cNvCxnSpPr>
            <a:stCxn id="693" idx="3"/>
            <a:endCxn id="701" idx="1"/>
          </p:cNvCxnSpPr>
          <p:nvPr/>
        </p:nvCxnSpPr>
        <p:spPr>
          <a:xfrm>
            <a:off x="4427350" y="3973200"/>
            <a:ext cx="689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6" name="Google Shape;706;g2ff21d75101_0_168"/>
          <p:cNvCxnSpPr>
            <a:stCxn id="694" idx="3"/>
            <a:endCxn id="702" idx="1"/>
          </p:cNvCxnSpPr>
          <p:nvPr/>
        </p:nvCxnSpPr>
        <p:spPr>
          <a:xfrm>
            <a:off x="4427350" y="4677300"/>
            <a:ext cx="689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7" name="Google Shape;707;g2ff21d75101_0_168"/>
          <p:cNvCxnSpPr>
            <a:stCxn id="695" idx="3"/>
            <a:endCxn id="703" idx="1"/>
          </p:cNvCxnSpPr>
          <p:nvPr/>
        </p:nvCxnSpPr>
        <p:spPr>
          <a:xfrm>
            <a:off x="4137550" y="5381400"/>
            <a:ext cx="979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8" name="Google Shape;708;g2ff21d75101_0_168"/>
          <p:cNvCxnSpPr>
            <a:stCxn id="696" idx="3"/>
            <a:endCxn id="704" idx="1"/>
          </p:cNvCxnSpPr>
          <p:nvPr/>
        </p:nvCxnSpPr>
        <p:spPr>
          <a:xfrm>
            <a:off x="4137550" y="6085500"/>
            <a:ext cx="979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9" name="Google Shape;709;g2ff21d75101_0_168"/>
          <p:cNvSpPr txBox="1"/>
          <p:nvPr/>
        </p:nvSpPr>
        <p:spPr>
          <a:xfrm>
            <a:off x="7614100" y="3787338"/>
            <a:ext cx="3968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 computation blocks everything</a:t>
            </a:r>
            <a:endParaRPr i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g2ff21d75101_0_168"/>
          <p:cNvSpPr txBox="1"/>
          <p:nvPr/>
        </p:nvSpPr>
        <p:spPr>
          <a:xfrm>
            <a:off x="7614100" y="4998075"/>
            <a:ext cx="4210200" cy="104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Token budget: 256 → 257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32 % increase of prefill time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2ff21d75101_0_199"/>
          <p:cNvSpPr txBox="1"/>
          <p:nvPr>
            <p:ph type="title"/>
          </p:nvPr>
        </p:nvSpPr>
        <p:spPr>
          <a:xfrm>
            <a:off x="0" y="177800"/>
            <a:ext cx="12192000" cy="1143000"/>
          </a:xfrm>
          <a:prstGeom prst="rect">
            <a:avLst/>
          </a:prstGeom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Stall-free Batching: Determine The Token Budget</a:t>
            </a:r>
            <a:endParaRPr/>
          </a:p>
        </p:txBody>
      </p:sp>
      <p:sp>
        <p:nvSpPr>
          <p:cNvPr id="717" name="Google Shape;717;g2ff21d75101_0_199"/>
          <p:cNvSpPr txBox="1"/>
          <p:nvPr>
            <p:ph idx="12" type="sldNum"/>
          </p:nvPr>
        </p:nvSpPr>
        <p:spPr>
          <a:xfrm>
            <a:off x="8737600" y="6700370"/>
            <a:ext cx="2844900" cy="1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8" name="Google Shape;718;g2ff21d75101_0_199"/>
          <p:cNvSpPr txBox="1"/>
          <p:nvPr>
            <p:ph idx="1" type="body"/>
          </p:nvPr>
        </p:nvSpPr>
        <p:spPr>
          <a:xfrm>
            <a:off x="609600" y="1600200"/>
            <a:ext cx="10972800" cy="3438300"/>
          </a:xfrm>
          <a:prstGeom prst="rect">
            <a:avLst/>
          </a:prstGeom>
        </p:spPr>
        <p:txBody>
          <a:bodyPr anchorCtr="0" anchor="t" bIns="60950" lIns="121900" spcFirstLastPara="1" rIns="121900" wrap="square" tIns="6095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/>
              <a:t>Trade-offs</a:t>
            </a:r>
            <a:r>
              <a:rPr lang="en-US"/>
              <a:t>: 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/>
              <a:t>a smaller budget minimizes time-between-token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/>
              <a:t>a larger budget is better for chunked-prefills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/>
              <a:t>the tile-quantization effect can influence prefill time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/>
              <a:t>a larger budget leads to higher inter-batch runtime variations</a:t>
            </a:r>
            <a:endParaRPr/>
          </a:p>
        </p:txBody>
      </p:sp>
      <p:sp>
        <p:nvSpPr>
          <p:cNvPr id="719" name="Google Shape;719;g2ff21d75101_0_199"/>
          <p:cNvSpPr txBox="1"/>
          <p:nvPr/>
        </p:nvSpPr>
        <p:spPr>
          <a:xfrm>
            <a:off x="609600" y="4422900"/>
            <a:ext cx="1092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ad-hoc solution for this complex problem: </a:t>
            </a: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profiling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simulating</a:t>
            </a:r>
            <a:endParaRPr i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ff21d75101_0_237"/>
          <p:cNvSpPr txBox="1"/>
          <p:nvPr>
            <p:ph type="title"/>
          </p:nvPr>
        </p:nvSpPr>
        <p:spPr>
          <a:xfrm>
            <a:off x="0" y="177800"/>
            <a:ext cx="12192000" cy="1143000"/>
          </a:xfrm>
          <a:prstGeom prst="rect">
            <a:avLst/>
          </a:prstGeom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726" name="Google Shape;726;g2ff21d75101_0_237"/>
          <p:cNvSpPr txBox="1"/>
          <p:nvPr>
            <p:ph idx="12" type="sldNum"/>
          </p:nvPr>
        </p:nvSpPr>
        <p:spPr>
          <a:xfrm>
            <a:off x="8737600" y="6700370"/>
            <a:ext cx="2844900" cy="1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7" name="Google Shape;727;g2ff21d75101_0_237"/>
          <p:cNvSpPr txBox="1"/>
          <p:nvPr>
            <p:ph idx="1" type="body"/>
          </p:nvPr>
        </p:nvSpPr>
        <p:spPr>
          <a:xfrm>
            <a:off x="609600" y="1295400"/>
            <a:ext cx="10972800" cy="5079900"/>
          </a:xfrm>
          <a:prstGeom prst="rect">
            <a:avLst/>
          </a:prstGeom>
        </p:spPr>
        <p:txBody>
          <a:bodyPr anchorCtr="0" anchor="t" bIns="60950" lIns="121900" spcFirstLastPara="1" rIns="121900" wrap="square" tIns="60950">
            <a:normAutofit lnSpcReduction="20000"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2100"/>
              <a:buAutoNum type="arabicPeriod"/>
            </a:pPr>
            <a:r>
              <a:rPr lang="en-US" sz="3100">
                <a:solidFill>
                  <a:srgbClr val="888888"/>
                </a:solidFill>
              </a:rPr>
              <a:t>Problem</a:t>
            </a:r>
            <a:endParaRPr sz="3100">
              <a:solidFill>
                <a:srgbClr val="888888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AutoNum type="arabicPeriod"/>
            </a:pPr>
            <a:r>
              <a:rPr lang="en-US" sz="3100">
                <a:solidFill>
                  <a:srgbClr val="888888"/>
                </a:solidFill>
              </a:rPr>
              <a:t>Motivation</a:t>
            </a:r>
            <a:endParaRPr sz="3100">
              <a:solidFill>
                <a:srgbClr val="888888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AutoNum type="arabicPeriod"/>
            </a:pPr>
            <a:r>
              <a:rPr lang="en-US" sz="3100">
                <a:solidFill>
                  <a:srgbClr val="888888"/>
                </a:solidFill>
              </a:rPr>
              <a:t>Methods</a:t>
            </a:r>
            <a:endParaRPr sz="3100">
              <a:solidFill>
                <a:srgbClr val="888888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-US" sz="3100"/>
              <a:t>Evaluation </a:t>
            </a:r>
            <a:r>
              <a:rPr lang="en-US" sz="3100"/>
              <a:t>👈</a:t>
            </a:r>
            <a:endParaRPr sz="3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AutoNum type="alphaLcPeriod"/>
            </a:pPr>
            <a:r>
              <a:rPr lang="en-US" sz="2900"/>
              <a:t>Settings</a:t>
            </a:r>
            <a:endParaRPr sz="29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AutoNum type="alphaLcPeriod"/>
            </a:pPr>
            <a:r>
              <a:rPr lang="en-US" sz="2900"/>
              <a:t>Capacity</a:t>
            </a:r>
            <a:endParaRPr sz="29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AutoNum type="alphaLcPeriod"/>
            </a:pPr>
            <a:r>
              <a:rPr lang="en-US" sz="2900"/>
              <a:t>Throughput-latency Trade-off</a:t>
            </a:r>
            <a:endParaRPr sz="29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AutoNum type="alphaLcPeriod"/>
            </a:pPr>
            <a:r>
              <a:rPr lang="en-US" sz="2900"/>
              <a:t>Deployments</a:t>
            </a:r>
            <a:endParaRPr sz="2900"/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AutoNum type="alphaLcPeriod"/>
            </a:pPr>
            <a:r>
              <a:rPr lang="en-US" sz="2900"/>
              <a:t>Ablation</a:t>
            </a:r>
            <a:endParaRPr sz="3100">
              <a:solidFill>
                <a:srgbClr val="888888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AutoNum type="arabicPeriod"/>
            </a:pPr>
            <a:r>
              <a:rPr lang="en-US" sz="3100">
                <a:solidFill>
                  <a:srgbClr val="888888"/>
                </a:solidFill>
              </a:rPr>
              <a:t>Discussion</a:t>
            </a:r>
            <a:endParaRPr sz="3100"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ff21d75101_0_244"/>
          <p:cNvSpPr txBox="1"/>
          <p:nvPr>
            <p:ph type="title"/>
          </p:nvPr>
        </p:nvSpPr>
        <p:spPr>
          <a:xfrm>
            <a:off x="0" y="177800"/>
            <a:ext cx="12192000" cy="1143000"/>
          </a:xfrm>
          <a:prstGeom prst="rect">
            <a:avLst/>
          </a:prstGeom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Evaluation: Settings</a:t>
            </a:r>
            <a:endParaRPr/>
          </a:p>
        </p:txBody>
      </p:sp>
      <p:sp>
        <p:nvSpPr>
          <p:cNvPr id="734" name="Google Shape;734;g2ff21d75101_0_244"/>
          <p:cNvSpPr txBox="1"/>
          <p:nvPr>
            <p:ph idx="12" type="sldNum"/>
          </p:nvPr>
        </p:nvSpPr>
        <p:spPr>
          <a:xfrm>
            <a:off x="8737600" y="6700370"/>
            <a:ext cx="2844900" cy="1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5" name="Google Shape;735;g2ff21d75101_0_244"/>
          <p:cNvSpPr txBox="1"/>
          <p:nvPr>
            <p:ph idx="1" type="body"/>
          </p:nvPr>
        </p:nvSpPr>
        <p:spPr>
          <a:xfrm>
            <a:off x="609600" y="1600200"/>
            <a:ext cx="10972800" cy="5079900"/>
          </a:xfrm>
          <a:prstGeom prst="rect">
            <a:avLst/>
          </a:prstGeom>
        </p:spPr>
        <p:txBody>
          <a:bodyPr anchorCtr="0" anchor="t" bIns="60950" lIns="121900" spcFirstLastPara="1" rIns="121900" wrap="square" tIns="6095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/>
              <a:t>Models: </a:t>
            </a:r>
            <a:r>
              <a:rPr lang="en-US"/>
              <a:t>Mistral-7B, Yi-34B, LLaMA2-70B, and Falcon-180B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/>
              <a:t>Workloads:</a:t>
            </a:r>
            <a:r>
              <a:rPr lang="en-US"/>
              <a:t> generate traces for real-world serving scenarios</a:t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</a:pPr>
            <a:r>
              <a:rPr i="1" lang="en-US"/>
              <a:t>openchat_sharegpt4</a:t>
            </a:r>
            <a:r>
              <a:rPr lang="en-US"/>
              <a:t>: conversions on ChatGPT-4 	⇒	Chatbots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i="1" lang="en-US"/>
              <a:t>arxiv_summarization</a:t>
            </a:r>
            <a:r>
              <a:rPr lang="en-US"/>
              <a:t>: publications and summary	⇒ API / Batch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/>
              <a:t>Metrics: </a:t>
            </a:r>
            <a:r>
              <a:rPr lang="en-US"/>
              <a:t>median value of time-to-first-token (TTFT)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2ff21d75101_0_251"/>
          <p:cNvSpPr txBox="1"/>
          <p:nvPr>
            <p:ph type="title"/>
          </p:nvPr>
        </p:nvSpPr>
        <p:spPr>
          <a:xfrm>
            <a:off x="0" y="177800"/>
            <a:ext cx="12192000" cy="1143000"/>
          </a:xfrm>
          <a:prstGeom prst="rect">
            <a:avLst/>
          </a:prstGeom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Evaluation: Capacity</a:t>
            </a:r>
            <a:endParaRPr/>
          </a:p>
        </p:txBody>
      </p:sp>
      <p:sp>
        <p:nvSpPr>
          <p:cNvPr id="742" name="Google Shape;742;g2ff21d75101_0_251"/>
          <p:cNvSpPr txBox="1"/>
          <p:nvPr>
            <p:ph idx="12" type="sldNum"/>
          </p:nvPr>
        </p:nvSpPr>
        <p:spPr>
          <a:xfrm>
            <a:off x="8737600" y="6700370"/>
            <a:ext cx="2844900" cy="1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3" name="Google Shape;743;g2ff21d75101_0_251"/>
          <p:cNvSpPr txBox="1"/>
          <p:nvPr>
            <p:ph idx="1" type="body"/>
          </p:nvPr>
        </p:nvSpPr>
        <p:spPr>
          <a:xfrm>
            <a:off x="609600" y="1600200"/>
            <a:ext cx="10972800" cy="1143000"/>
          </a:xfrm>
          <a:prstGeom prst="rect">
            <a:avLst/>
          </a:prstGeom>
        </p:spPr>
        <p:txBody>
          <a:bodyPr anchorCtr="0" anchor="t" bIns="60950" lIns="121900" spcFirstLastPara="1" rIns="121900" wrap="square" tIns="6095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/>
              <a:t>Research Question: </a:t>
            </a:r>
            <a:r>
              <a:rPr lang="en-US"/>
              <a:t>What is the maximum throughput we can server under a fixed service level objective (latency) constraint?</a:t>
            </a:r>
            <a:endParaRPr/>
          </a:p>
        </p:txBody>
      </p:sp>
      <p:pic>
        <p:nvPicPr>
          <p:cNvPr id="744" name="Google Shape;744;g2ff21d75101_0_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2743200"/>
            <a:ext cx="6800573" cy="3344526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g2ff21d75101_0_251"/>
          <p:cNvSpPr txBox="1"/>
          <p:nvPr/>
        </p:nvSpPr>
        <p:spPr>
          <a:xfrm>
            <a:off x="7410175" y="3461163"/>
            <a:ext cx="4122900" cy="20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 to 6.3x higher throughput than Orca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 to 4.3X higher throughput than vLLM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ff21d75101_0_258"/>
          <p:cNvSpPr txBox="1"/>
          <p:nvPr>
            <p:ph type="title"/>
          </p:nvPr>
        </p:nvSpPr>
        <p:spPr>
          <a:xfrm>
            <a:off x="0" y="177800"/>
            <a:ext cx="12192000" cy="1143000"/>
          </a:xfrm>
          <a:prstGeom prst="rect">
            <a:avLst/>
          </a:prstGeom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Evaluation: Throughput-Latency</a:t>
            </a:r>
            <a:endParaRPr/>
          </a:p>
        </p:txBody>
      </p:sp>
      <p:sp>
        <p:nvSpPr>
          <p:cNvPr id="752" name="Google Shape;752;g2ff21d75101_0_258"/>
          <p:cNvSpPr txBox="1"/>
          <p:nvPr>
            <p:ph idx="12" type="sldNum"/>
          </p:nvPr>
        </p:nvSpPr>
        <p:spPr>
          <a:xfrm>
            <a:off x="8737600" y="6700370"/>
            <a:ext cx="2844900" cy="1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3" name="Google Shape;753;g2ff21d75101_0_258"/>
          <p:cNvSpPr txBox="1"/>
          <p:nvPr>
            <p:ph idx="1" type="body"/>
          </p:nvPr>
        </p:nvSpPr>
        <p:spPr>
          <a:xfrm>
            <a:off x="609600" y="1600200"/>
            <a:ext cx="10972800" cy="1143000"/>
          </a:xfrm>
          <a:prstGeom prst="rect">
            <a:avLst/>
          </a:prstGeom>
        </p:spPr>
        <p:txBody>
          <a:bodyPr anchorCtr="0" anchor="t" bIns="60950" lIns="121900" spcFirstLastPara="1" rIns="121900" wrap="square" tIns="6095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/>
              <a:t>Research Question: </a:t>
            </a:r>
            <a:r>
              <a:rPr lang="en-US"/>
              <a:t>How does the throughput vary with different service level objective (latency) constraint?</a:t>
            </a:r>
            <a:endParaRPr/>
          </a:p>
        </p:txBody>
      </p:sp>
      <p:pic>
        <p:nvPicPr>
          <p:cNvPr id="754" name="Google Shape;754;g2ff21d75101_0_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825" y="2591875"/>
            <a:ext cx="5827035" cy="4077226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g2ff21d75101_0_258"/>
          <p:cNvSpPr txBox="1"/>
          <p:nvPr/>
        </p:nvSpPr>
        <p:spPr>
          <a:xfrm>
            <a:off x="6771400" y="3254100"/>
            <a:ext cx="4761900" cy="28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budget=512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3.5X higher throughput than vLLM (Mistral-7B, 100ms)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budget=2048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1.65X higher throughput than vLLM (Yi-34B, 1s)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2ff21d75101_0_265"/>
          <p:cNvSpPr txBox="1"/>
          <p:nvPr>
            <p:ph type="title"/>
          </p:nvPr>
        </p:nvSpPr>
        <p:spPr>
          <a:xfrm>
            <a:off x="0" y="177800"/>
            <a:ext cx="12192000" cy="1143000"/>
          </a:xfrm>
          <a:prstGeom prst="rect">
            <a:avLst/>
          </a:prstGeom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Evaluation: Deployments</a:t>
            </a:r>
            <a:endParaRPr/>
          </a:p>
        </p:txBody>
      </p:sp>
      <p:sp>
        <p:nvSpPr>
          <p:cNvPr id="762" name="Google Shape;762;g2ff21d75101_0_265"/>
          <p:cNvSpPr txBox="1"/>
          <p:nvPr>
            <p:ph idx="12" type="sldNum"/>
          </p:nvPr>
        </p:nvSpPr>
        <p:spPr>
          <a:xfrm>
            <a:off x="8737600" y="6700370"/>
            <a:ext cx="2844900" cy="1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3" name="Google Shape;763;g2ff21d75101_0_265"/>
          <p:cNvSpPr txBox="1"/>
          <p:nvPr>
            <p:ph idx="1" type="body"/>
          </p:nvPr>
        </p:nvSpPr>
        <p:spPr>
          <a:xfrm>
            <a:off x="609600" y="1600200"/>
            <a:ext cx="10972800" cy="1143000"/>
          </a:xfrm>
          <a:prstGeom prst="rect">
            <a:avLst/>
          </a:prstGeom>
        </p:spPr>
        <p:txBody>
          <a:bodyPr anchorCtr="0" anchor="t" bIns="60950" lIns="121900" spcFirstLastPara="1" rIns="121900" wrap="square" tIns="6095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/>
              <a:t>Research Question: </a:t>
            </a:r>
            <a:r>
              <a:rPr lang="en-US"/>
              <a:t>How is the performance under deployment scenarios: TP and PP?</a:t>
            </a:r>
            <a:endParaRPr/>
          </a:p>
        </p:txBody>
      </p:sp>
      <p:pic>
        <p:nvPicPr>
          <p:cNvPr id="764" name="Google Shape;764;g2ff21d75101_0_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4952" y="2514600"/>
            <a:ext cx="3798201" cy="314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g2ff21d75101_0_2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9400" y="2528404"/>
            <a:ext cx="3939376" cy="3144074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g2ff21d75101_0_265"/>
          <p:cNvSpPr txBox="1"/>
          <p:nvPr/>
        </p:nvSpPr>
        <p:spPr>
          <a:xfrm>
            <a:off x="1490875" y="5622400"/>
            <a:ext cx="4734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Latency of TP is 2X higher due to communication overheads.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g2ff21d75101_0_265"/>
          <p:cNvSpPr txBox="1"/>
          <p:nvPr/>
        </p:nvSpPr>
        <p:spPr>
          <a:xfrm>
            <a:off x="6465600" y="5622400"/>
            <a:ext cx="5116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throughput is 1.5-3.6X higher due to fewer pipeline bubbles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2ff21d75101_0_272"/>
          <p:cNvSpPr txBox="1"/>
          <p:nvPr>
            <p:ph type="title"/>
          </p:nvPr>
        </p:nvSpPr>
        <p:spPr>
          <a:xfrm>
            <a:off x="0" y="177800"/>
            <a:ext cx="12192000" cy="1143000"/>
          </a:xfrm>
          <a:prstGeom prst="rect">
            <a:avLst/>
          </a:prstGeom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Evaluation: Ablation</a:t>
            </a:r>
            <a:endParaRPr/>
          </a:p>
        </p:txBody>
      </p:sp>
      <p:sp>
        <p:nvSpPr>
          <p:cNvPr id="774" name="Google Shape;774;g2ff21d75101_0_272"/>
          <p:cNvSpPr txBox="1"/>
          <p:nvPr>
            <p:ph idx="12" type="sldNum"/>
          </p:nvPr>
        </p:nvSpPr>
        <p:spPr>
          <a:xfrm>
            <a:off x="8737600" y="6700370"/>
            <a:ext cx="2844900" cy="1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5" name="Google Shape;775;g2ff21d75101_0_272"/>
          <p:cNvSpPr txBox="1"/>
          <p:nvPr>
            <p:ph idx="1" type="body"/>
          </p:nvPr>
        </p:nvSpPr>
        <p:spPr>
          <a:xfrm>
            <a:off x="609600" y="1600200"/>
            <a:ext cx="10972800" cy="1271100"/>
          </a:xfrm>
          <a:prstGeom prst="rect">
            <a:avLst/>
          </a:prstGeom>
        </p:spPr>
        <p:txBody>
          <a:bodyPr anchorCtr="0" anchor="t" bIns="60950" lIns="121900" spcFirstLastPara="1" rIns="121900" wrap="square" tIns="6095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/>
              <a:t>Research Question: </a:t>
            </a:r>
            <a:r>
              <a:rPr lang="en-US"/>
              <a:t>(1) effect of chunking on prefill throughput;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(2)the impact of stall-free batching and chunking on latency</a:t>
            </a:r>
            <a:endParaRPr/>
          </a:p>
        </p:txBody>
      </p:sp>
      <p:pic>
        <p:nvPicPr>
          <p:cNvPr id="776" name="Google Shape;776;g2ff21d75101_0_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825" y="2718900"/>
            <a:ext cx="4573026" cy="2816426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g2ff21d75101_0_272"/>
          <p:cNvSpPr txBox="1"/>
          <p:nvPr/>
        </p:nvSpPr>
        <p:spPr>
          <a:xfrm>
            <a:off x="658825" y="5535325"/>
            <a:ext cx="5198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 chunk size: 25% overhead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 chunk size: negligible overhead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78" name="Google Shape;778;g2ff21d75101_0_272"/>
          <p:cNvGraphicFramePr/>
          <p:nvPr/>
        </p:nvGraphicFramePr>
        <p:xfrm>
          <a:off x="6436750" y="2947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{FF60CEEA-CFD9-47B3-94B7-2D03695CA102}</a:tableStyleId>
              </a:tblPr>
              <a:tblGrid>
                <a:gridCol w="3121300"/>
                <a:gridCol w="931425"/>
                <a:gridCol w="940600"/>
              </a:tblGrid>
              <a:tr h="49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300"/>
                        <a:t>Scheduler</a:t>
                      </a:r>
                      <a:endParaRPr b="1" sz="2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300"/>
                        <a:t>TTFT</a:t>
                      </a:r>
                      <a:endParaRPr b="1" sz="2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300"/>
                        <a:t>TBT</a:t>
                      </a:r>
                      <a:endParaRPr b="1" sz="2300"/>
                    </a:p>
                  </a:txBody>
                  <a:tcPr marT="91425" marB="91425" marR="91425" marL="91425"/>
                </a:tc>
              </a:tr>
              <a:tr h="49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300"/>
                        <a:t>no prefill chunking</a:t>
                      </a:r>
                      <a:endParaRPr i="1" sz="2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0.53</a:t>
                      </a:r>
                      <a:endParaRPr sz="2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0.68</a:t>
                      </a:r>
                      <a:endParaRPr sz="2300"/>
                    </a:p>
                  </a:txBody>
                  <a:tcPr marT="91425" marB="91425" marR="91425" marL="91425"/>
                </a:tc>
              </a:tr>
              <a:tr h="49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300"/>
                        <a:t>no stall-free batching</a:t>
                      </a:r>
                      <a:endParaRPr i="1" sz="2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1.04</a:t>
                      </a:r>
                      <a:endParaRPr sz="2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0.17</a:t>
                      </a:r>
                      <a:endParaRPr sz="2300"/>
                    </a:p>
                  </a:txBody>
                  <a:tcPr marT="91425" marB="91425" marR="91425" marL="91425"/>
                </a:tc>
              </a:tr>
              <a:tr h="49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300"/>
                        <a:t>Sarathi-Serve</a:t>
                      </a:r>
                      <a:endParaRPr i="1" sz="2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0.76</a:t>
                      </a:r>
                      <a:endParaRPr sz="2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0.14</a:t>
                      </a:r>
                      <a:endParaRPr sz="2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79" name="Google Shape;779;g2ff21d75101_0_272"/>
          <p:cNvSpPr txBox="1"/>
          <p:nvPr/>
        </p:nvSpPr>
        <p:spPr>
          <a:xfrm>
            <a:off x="6436750" y="5535325"/>
            <a:ext cx="5198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components contributes to lowering latency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ff21d75101_0_230"/>
          <p:cNvSpPr txBox="1"/>
          <p:nvPr>
            <p:ph type="title"/>
          </p:nvPr>
        </p:nvSpPr>
        <p:spPr>
          <a:xfrm>
            <a:off x="0" y="177800"/>
            <a:ext cx="12192000" cy="1143000"/>
          </a:xfrm>
          <a:prstGeom prst="rect">
            <a:avLst/>
          </a:prstGeom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Discussion &amp; Conclusion</a:t>
            </a:r>
            <a:endParaRPr/>
          </a:p>
        </p:txBody>
      </p:sp>
      <p:sp>
        <p:nvSpPr>
          <p:cNvPr id="786" name="Google Shape;786;g2ff21d75101_0_230"/>
          <p:cNvSpPr txBox="1"/>
          <p:nvPr>
            <p:ph idx="12" type="sldNum"/>
          </p:nvPr>
        </p:nvSpPr>
        <p:spPr>
          <a:xfrm>
            <a:off x="8737600" y="6700370"/>
            <a:ext cx="2844900" cy="1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7" name="Google Shape;787;g2ff21d75101_0_230"/>
          <p:cNvSpPr txBox="1"/>
          <p:nvPr>
            <p:ph idx="1" type="body"/>
          </p:nvPr>
        </p:nvSpPr>
        <p:spPr>
          <a:xfrm>
            <a:off x="609600" y="1600200"/>
            <a:ext cx="10972800" cy="5079900"/>
          </a:xfrm>
          <a:prstGeom prst="rect">
            <a:avLst/>
          </a:prstGeom>
        </p:spPr>
        <p:txBody>
          <a:bodyPr anchorCtr="0" anchor="t" bIns="60950" lIns="121900" spcFirstLastPara="1" rIns="121900" wrap="square" tIns="6095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/>
              <a:t>Principle of the technique</a:t>
            </a:r>
            <a:r>
              <a:rPr lang="en-US"/>
              <a:t>: </a:t>
            </a:r>
            <a:r>
              <a:rPr i="1" lang="en-US"/>
              <a:t>fine-grained </a:t>
            </a:r>
            <a:r>
              <a:rPr i="1" lang="en-US"/>
              <a:t>management</a:t>
            </a:r>
            <a:r>
              <a:rPr i="1" lang="en-US"/>
              <a:t> of resource</a:t>
            </a:r>
            <a:endParaRPr i="1"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AutoNum type="arabicPeriod"/>
            </a:pPr>
            <a:r>
              <a:rPr lang="en-US" u="sng"/>
              <a:t>In traditional systems</a:t>
            </a:r>
            <a:r>
              <a:rPr lang="en-US"/>
              <a:t>: file system, database, memory, 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u="sng"/>
              <a:t>In LLM serving</a:t>
            </a:r>
            <a:r>
              <a:rPr lang="en-US"/>
              <a:t>: KV-cache (paged Attention), GPU computation (Sarathi)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/>
              <a:t>Two key challenges</a:t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How can we divide resource into small chunks?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How can we carefully </a:t>
            </a:r>
            <a:r>
              <a:rPr lang="en-US"/>
              <a:t>manage</a:t>
            </a:r>
            <a:r>
              <a:rPr lang="en-US"/>
              <a:t> resource to mitigate the issue of over-fragmentation?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/>
              <a:t>Future work: </a:t>
            </a:r>
            <a:r>
              <a:rPr lang="en-US"/>
              <a:t>(1) Automatic budget allocation; (2) Dynamic adjustment.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015e5f4cad_0_16"/>
          <p:cNvSpPr txBox="1"/>
          <p:nvPr>
            <p:ph type="title"/>
          </p:nvPr>
        </p:nvSpPr>
        <p:spPr>
          <a:xfrm>
            <a:off x="0" y="177800"/>
            <a:ext cx="12192000" cy="1143000"/>
          </a:xfrm>
          <a:prstGeom prst="rect">
            <a:avLst/>
          </a:prstGeom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Autoregressive Generation</a:t>
            </a:r>
            <a:endParaRPr/>
          </a:p>
        </p:txBody>
      </p:sp>
      <p:sp>
        <p:nvSpPr>
          <p:cNvPr id="125" name="Google Shape;125;g3015e5f4cad_0_16"/>
          <p:cNvSpPr txBox="1"/>
          <p:nvPr>
            <p:ph idx="12" type="sldNum"/>
          </p:nvPr>
        </p:nvSpPr>
        <p:spPr>
          <a:xfrm>
            <a:off x="8737600" y="6700370"/>
            <a:ext cx="2844900" cy="1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6" name="Google Shape;126;g3015e5f4cad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7800" y="1320800"/>
            <a:ext cx="5105400" cy="48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3015e5f4cad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600" y="1769125"/>
            <a:ext cx="6122997" cy="358356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3015e5f4cad_0_16"/>
          <p:cNvSpPr txBox="1"/>
          <p:nvPr/>
        </p:nvSpPr>
        <p:spPr>
          <a:xfrm>
            <a:off x="7147500" y="5839600"/>
            <a:ext cx="51690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Serving an LLM with 13B parameters.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015e5f4cad_0_24"/>
          <p:cNvSpPr txBox="1"/>
          <p:nvPr>
            <p:ph type="title"/>
          </p:nvPr>
        </p:nvSpPr>
        <p:spPr>
          <a:xfrm>
            <a:off x="0" y="177800"/>
            <a:ext cx="12192000" cy="1143000"/>
          </a:xfrm>
          <a:prstGeom prst="rect">
            <a:avLst/>
          </a:prstGeom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Autoregressive Generation</a:t>
            </a:r>
            <a:endParaRPr/>
          </a:p>
        </p:txBody>
      </p:sp>
      <p:sp>
        <p:nvSpPr>
          <p:cNvPr id="135" name="Google Shape;135;g3015e5f4cad_0_24"/>
          <p:cNvSpPr txBox="1"/>
          <p:nvPr>
            <p:ph idx="12" type="sldNum"/>
          </p:nvPr>
        </p:nvSpPr>
        <p:spPr>
          <a:xfrm>
            <a:off x="8737600" y="6700370"/>
            <a:ext cx="2844900" cy="1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6" name="Google Shape;136;g3015e5f4cad_0_24"/>
          <p:cNvPicPr preferRelativeResize="0"/>
          <p:nvPr/>
        </p:nvPicPr>
        <p:blipFill rotWithShape="1">
          <a:blip r:embed="rId3">
            <a:alphaModFix/>
          </a:blip>
          <a:srcRect b="0" l="5691" r="2950" t="20578"/>
          <a:stretch/>
        </p:blipFill>
        <p:spPr>
          <a:xfrm>
            <a:off x="722600" y="1228325"/>
            <a:ext cx="10859899" cy="188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3015e5f4cad_0_24"/>
          <p:cNvSpPr txBox="1"/>
          <p:nvPr/>
        </p:nvSpPr>
        <p:spPr>
          <a:xfrm>
            <a:off x="6503875" y="3540875"/>
            <a:ext cx="6541500" cy="23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Memory Waste: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Reversed slots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Internal Fragmentation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External Fragmentation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g3015e5f4cad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7800" y="3113775"/>
            <a:ext cx="4703082" cy="343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015e5f4cad_0_33"/>
          <p:cNvSpPr txBox="1"/>
          <p:nvPr>
            <p:ph type="title"/>
          </p:nvPr>
        </p:nvSpPr>
        <p:spPr>
          <a:xfrm>
            <a:off x="0" y="177800"/>
            <a:ext cx="12192000" cy="1143000"/>
          </a:xfrm>
          <a:prstGeom prst="rect">
            <a:avLst/>
          </a:prstGeom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Challenges</a:t>
            </a:r>
            <a:endParaRPr/>
          </a:p>
        </p:txBody>
      </p:sp>
      <p:sp>
        <p:nvSpPr>
          <p:cNvPr id="145" name="Google Shape;145;g3015e5f4cad_0_33"/>
          <p:cNvSpPr txBox="1"/>
          <p:nvPr>
            <p:ph idx="12" type="sldNum"/>
          </p:nvPr>
        </p:nvSpPr>
        <p:spPr>
          <a:xfrm>
            <a:off x="8737600" y="6700370"/>
            <a:ext cx="2844900" cy="1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" name="Google Shape;146;g3015e5f4cad_0_33"/>
          <p:cNvSpPr txBox="1"/>
          <p:nvPr/>
        </p:nvSpPr>
        <p:spPr>
          <a:xfrm>
            <a:off x="904325" y="1553000"/>
            <a:ext cx="10761600" cy="4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 KV cache: limited requests allowed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Complex decoding algorithms:  random samples, beam search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Unknown input &amp; output lengths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ff002fd4d5_0_25"/>
          <p:cNvSpPr txBox="1"/>
          <p:nvPr>
            <p:ph type="title"/>
          </p:nvPr>
        </p:nvSpPr>
        <p:spPr>
          <a:xfrm>
            <a:off x="0" y="177800"/>
            <a:ext cx="12192000" cy="1143000"/>
          </a:xfrm>
          <a:prstGeom prst="rect">
            <a:avLst/>
          </a:prstGeom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vLLM Serving Engine</a:t>
            </a:r>
            <a:endParaRPr/>
          </a:p>
        </p:txBody>
      </p:sp>
      <p:sp>
        <p:nvSpPr>
          <p:cNvPr id="153" name="Google Shape;153;g2ff002fd4d5_0_25"/>
          <p:cNvSpPr txBox="1"/>
          <p:nvPr>
            <p:ph idx="12" type="sldNum"/>
          </p:nvPr>
        </p:nvSpPr>
        <p:spPr>
          <a:xfrm>
            <a:off x="8737600" y="6700370"/>
            <a:ext cx="2844900" cy="1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4" name="Google Shape;154;g2ff002fd4d5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7913" y="1376300"/>
            <a:ext cx="8056175" cy="439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2009-06-12T17:14:38Z</dcterms:created>
  <dc:creator>jure</dc:creator>
</cp:coreProperties>
</file>